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78"/>
  </p:notesMasterIdLst>
  <p:sldIdLst>
    <p:sldId id="383" r:id="rId2"/>
    <p:sldId id="258" r:id="rId3"/>
    <p:sldId id="309" r:id="rId4"/>
    <p:sldId id="347" r:id="rId5"/>
    <p:sldId id="374" r:id="rId6"/>
    <p:sldId id="375" r:id="rId7"/>
    <p:sldId id="259" r:id="rId8"/>
    <p:sldId id="384" r:id="rId9"/>
    <p:sldId id="260" r:id="rId10"/>
    <p:sldId id="261" r:id="rId11"/>
    <p:sldId id="263" r:id="rId12"/>
    <p:sldId id="387" r:id="rId13"/>
    <p:sldId id="264" r:id="rId14"/>
    <p:sldId id="265" r:id="rId15"/>
    <p:sldId id="266" r:id="rId16"/>
    <p:sldId id="388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7" r:id="rId26"/>
    <p:sldId id="276" r:id="rId27"/>
    <p:sldId id="278" r:id="rId28"/>
    <p:sldId id="377" r:id="rId29"/>
    <p:sldId id="279" r:id="rId30"/>
    <p:sldId id="285" r:id="rId31"/>
    <p:sldId id="280" r:id="rId32"/>
    <p:sldId id="281" r:id="rId33"/>
    <p:sldId id="282" r:id="rId34"/>
    <p:sldId id="283" r:id="rId35"/>
    <p:sldId id="284" r:id="rId36"/>
    <p:sldId id="352" r:id="rId37"/>
    <p:sldId id="286" r:id="rId38"/>
    <p:sldId id="288" r:id="rId39"/>
    <p:sldId id="290" r:id="rId40"/>
    <p:sldId id="289" r:id="rId41"/>
    <p:sldId id="291" r:id="rId42"/>
    <p:sldId id="293" r:id="rId43"/>
    <p:sldId id="373" r:id="rId44"/>
    <p:sldId id="292" r:id="rId45"/>
    <p:sldId id="320" r:id="rId46"/>
    <p:sldId id="321" r:id="rId47"/>
    <p:sldId id="322" r:id="rId48"/>
    <p:sldId id="378" r:id="rId49"/>
    <p:sldId id="386" r:id="rId50"/>
    <p:sldId id="379" r:id="rId51"/>
    <p:sldId id="380" r:id="rId52"/>
    <p:sldId id="294" r:id="rId53"/>
    <p:sldId id="295" r:id="rId54"/>
    <p:sldId id="296" r:id="rId55"/>
    <p:sldId id="297" r:id="rId56"/>
    <p:sldId id="298" r:id="rId57"/>
    <p:sldId id="385" r:id="rId58"/>
    <p:sldId id="341" r:id="rId59"/>
    <p:sldId id="342" r:id="rId60"/>
    <p:sldId id="299" r:id="rId61"/>
    <p:sldId id="300" r:id="rId62"/>
    <p:sldId id="301" r:id="rId63"/>
    <p:sldId id="302" r:id="rId64"/>
    <p:sldId id="303" r:id="rId65"/>
    <p:sldId id="304" r:id="rId66"/>
    <p:sldId id="305" r:id="rId67"/>
    <p:sldId id="343" r:id="rId68"/>
    <p:sldId id="329" r:id="rId69"/>
    <p:sldId id="344" r:id="rId70"/>
    <p:sldId id="345" r:id="rId71"/>
    <p:sldId id="346" r:id="rId72"/>
    <p:sldId id="262" r:id="rId73"/>
    <p:sldId id="381" r:id="rId74"/>
    <p:sldId id="382" r:id="rId75"/>
    <p:sldId id="318" r:id="rId76"/>
    <p:sldId id="319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3" autoAdjust="0"/>
    <p:restoredTop sz="86454" autoAdjust="0"/>
  </p:normalViewPr>
  <p:slideViewPr>
    <p:cSldViewPr snapToGrid="0">
      <p:cViewPr varScale="1">
        <p:scale>
          <a:sx n="70" d="100"/>
          <a:sy n="70" d="100"/>
        </p:scale>
        <p:origin x="269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3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2469D3-305E-4C8D-A70D-7C6C82F59E0C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9E451-DAED-470A-97FC-550F14C9B93C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19950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225854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47600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2544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937010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94621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928286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54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47789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/>
              <a:t>FSU- functional spinal unit </a:t>
            </a:r>
            <a:r>
              <a:rPr lang="sr-Latn-RS" dirty="0">
                <a:sym typeface="Wingdings" panose="05000000000000000000" pitchFamily="2" charset="2"/>
              </a:rPr>
              <a:t></a:t>
            </a:r>
            <a:r>
              <a:rPr lang="sr-Latn-RS" dirty="0"/>
              <a:t>najmanja pokretna jedinica kičme</a:t>
            </a:r>
          </a:p>
          <a:p>
            <a:r>
              <a:rPr lang="sr-Latn-RS" dirty="0"/>
              <a:t>Oko 70% aksijalne kompresije se prenosi preko pršljenskog tela i diska, a 30% preko fasetnog zgloba</a:t>
            </a:r>
          </a:p>
          <a:p>
            <a:r>
              <a:rPr lang="sr-Latn-RS" dirty="0"/>
              <a:t>Degenerativne promene mogu nastati kao posledica mikropromena ili većih oštećenja (frakture, metaboličke promene- ohondroza ili mukopolisaharidoza)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67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231446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dirty="0"/>
              <a:t>Svaki </a:t>
            </a:r>
            <a:r>
              <a:rPr lang="sr-Latn-CS" b="1" dirty="0"/>
              <a:t>fibrozni prsten </a:t>
            </a:r>
            <a:r>
              <a:rPr lang="sr-Latn-CS" dirty="0"/>
              <a:t>sadrži 15–20 kolagenih lamina koje idu koso od ivice jednog pršljena do ivice pršljena na dole i spaja se napred i pozadi sa uzdužnim ligamentima. Normalno na MRI pokazuje hipointenzni signal.</a:t>
            </a:r>
          </a:p>
          <a:p>
            <a:r>
              <a:rPr lang="sr-Latn-CS" dirty="0"/>
              <a:t>Unutrašnji deo je fibrokartilaginozan i postepeno se meša sa nukleusom pulpozusom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68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674725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/>
              <a:t>U najvećem broju slučajeva degeneracija počinje u nukleusu pulpozusu (želatinozna masa visoke viskoznosti i elastičnosti) koga čine proteoglikani i međumolekularna voda.</a:t>
            </a:r>
          </a:p>
          <a:p>
            <a:r>
              <a:rPr lang="sr-Latn-RS" dirty="0"/>
              <a:t>Zdrav disk održava određeni nivo pritiska</a:t>
            </a:r>
            <a:r>
              <a:rPr lang="sr-Latn-RS" dirty="0">
                <a:sym typeface="Wingdings" panose="05000000000000000000" pitchFamily="2" charset="2"/>
              </a:rPr>
              <a:t></a:t>
            </a:r>
            <a:r>
              <a:rPr lang="sr-Latn-RS" dirty="0"/>
              <a:t> međudiskalni pritisak (slika)</a:t>
            </a:r>
            <a:endParaRPr lang="sr-Latn-R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69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808785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/>
              <a:t>ABC degenerativne promene</a:t>
            </a:r>
          </a:p>
          <a:p>
            <a:r>
              <a:rPr lang="sr-Latn-RS" dirty="0"/>
              <a:t>A promene- zahvataju nukleus pulpozus</a:t>
            </a:r>
          </a:p>
          <a:p>
            <a:r>
              <a:rPr lang="sr-Latn-RS" dirty="0"/>
              <a:t>B promene- proširuju se na disk, anulus fibrozus, pokrovne ploče i koštanu srž, kao i pršljenska tela</a:t>
            </a:r>
          </a:p>
          <a:p>
            <a:r>
              <a:rPr lang="sr-Latn-RS" dirty="0"/>
              <a:t>C promene-degeneracija može zahvatiti distalne strukture i voditi do osteoartroze fasetnih zglobova, hipertrofije ligamentum flavuma i stenoze kičmenog kanala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70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23212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/>
              <a:t>Sve strukturalne promene su ireverzibilne, jer odrasli imaju ograničenu sposobnost zaceljivanja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72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37509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73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62586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LcParenR"/>
            </a:pPr>
            <a:r>
              <a:rPr lang="sr-Latn-RS" baseline="0" dirty="0"/>
              <a:t>Disc bulging- cirkumferentno pomeranje diska L4-L5 (žuto), visina diska je očuvana</a:t>
            </a:r>
          </a:p>
          <a:p>
            <a:pPr marL="228600" indent="-228600">
              <a:buAutoNum type="alphaLcParenR"/>
            </a:pPr>
            <a:r>
              <a:rPr lang="sr-Latn-RS" baseline="0" dirty="0"/>
              <a:t>Crvena strelica pokazuje fisuru anulusa fibrozusa</a:t>
            </a:r>
          </a:p>
          <a:p>
            <a:pPr marL="228600" indent="-228600">
              <a:buAutoNum type="alphaLcParenR"/>
            </a:pPr>
            <a:r>
              <a:rPr lang="sr-Latn-RS" baseline="0" dirty="0"/>
              <a:t>Annular bulging- na nivou C5-C6, nukleus pulpozus je migrirao napred (zelena strelica), pražnjenje diska i sužavanje prostora diska te prolabiranje diska u polje (crveno)</a:t>
            </a:r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74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3810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75391D-6E4B-4763-9987-239636288824}" type="slidenum">
              <a:rPr lang="en-GB" noProof="0" smtClean="0"/>
              <a:t>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37707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7" name="Google Shape;6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928143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13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06084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14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07216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7218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9E451-DAED-470A-97FC-550F14C9B93C}" type="slidenum">
              <a:rPr lang="sr-Latn-RS" smtClean="0"/>
              <a:t>43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416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669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549141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7604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027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4847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936907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9743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38687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4283729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 type="tx">
  <p:cSld name="Title and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1pPr>
            <a:lvl2pPr marL="914400" lvl="1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2pPr>
            <a:lvl3pPr marL="1371600" lvl="2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3pPr>
            <a:lvl4pPr marL="1828800" lvl="3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4pPr>
            <a:lvl5pPr marL="2286000" lvl="4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5pPr>
            <a:lvl6pPr marL="2743200" lvl="5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6pPr>
            <a:lvl7pPr marL="3200400" lvl="6" indent="-30861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7pPr>
            <a:lvl8pPr marL="3657600" lvl="7" indent="-30860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8pPr>
            <a:lvl9pPr marL="4114800" lvl="8" indent="-308609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26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3"/>
          <p:cNvSpPr txBox="1">
            <a:spLocks noGrp="1"/>
          </p:cNvSpPr>
          <p:nvPr>
            <p:ph type="dt" idx="10"/>
          </p:nvPr>
        </p:nvSpPr>
        <p:spPr>
          <a:xfrm>
            <a:off x="609600" y="625157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 txBox="1">
            <a:spLocks noGrp="1"/>
          </p:cNvSpPr>
          <p:nvPr>
            <p:ph type="ftr" idx="11"/>
          </p:nvPr>
        </p:nvSpPr>
        <p:spPr>
          <a:xfrm>
            <a:off x="4165600" y="6248400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"/>
          <p:cNvSpPr txBox="1">
            <a:spLocks noGrp="1"/>
          </p:cNvSpPr>
          <p:nvPr>
            <p:ph type="sldNum" idx="12"/>
          </p:nvPr>
        </p:nvSpPr>
        <p:spPr>
          <a:xfrm>
            <a:off x="8737600" y="6248400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2pPr>
            <a:lvl3pPr marL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3pPr>
            <a:lvl4pPr marL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4pPr>
            <a:lvl5pPr marL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5pPr>
            <a:lvl6pPr marL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6pPr>
            <a:lvl7pPr marL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7pPr>
            <a:lvl8pPr marL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8pPr>
            <a:lvl9pPr marL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39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9812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9812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914400" y="41148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4114800"/>
            <a:ext cx="508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4726B9-B2E1-47D7-986D-46CC2D9F82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353996"/>
      </p:ext>
    </p:extLst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116678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1746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5819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29792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82206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90840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75350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11624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9FE02ED-19EE-4497-A5A7-3A433913E864}" type="datetimeFigureOut">
              <a:rPr lang="sr-Latn-RS" smtClean="0"/>
              <a:t>30.8.2024.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1A36742-8F94-409D-AB9B-D601B3E7B84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624772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  <p:sldLayoutId id="2147483786" r:id="rId18"/>
    <p:sldLayoutId id="2147483787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3.wdp"/><Relationship Id="rId4" Type="http://schemas.openxmlformats.org/officeDocument/2006/relationships/image" Target="../media/image6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4.jpeg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CDD82-BE8F-20B1-EA94-25E644162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2800" i="1" dirty="0" err="1"/>
              <a:t>Доц,др</a:t>
            </a:r>
            <a:r>
              <a:rPr lang="sr-Cyrl-RS" sz="2800" i="1" dirty="0"/>
              <a:t> Биљана </a:t>
            </a:r>
            <a:r>
              <a:rPr lang="sr-Cyrl-RS" sz="2800" i="1" dirty="0" err="1"/>
              <a:t>Георгиевски</a:t>
            </a:r>
            <a:r>
              <a:rPr lang="sr-Cyrl-RS" sz="2800" i="1" dirty="0"/>
              <a:t>-Бркић</a:t>
            </a:r>
            <a:endParaRPr lang="en-US" sz="2800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CF2E9-B8A9-F9A2-E9A2-85F5EA3D73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84" y="2370668"/>
            <a:ext cx="11035348" cy="3550920"/>
          </a:xfrm>
        </p:spPr>
        <p:txBody>
          <a:bodyPr/>
          <a:lstStyle/>
          <a:p>
            <a:pPr marL="0" indent="0">
              <a:buNone/>
            </a:pPr>
            <a:r>
              <a:rPr lang="sr-Cyrl-RS" sz="5400" b="1" dirty="0">
                <a:solidFill>
                  <a:srgbClr val="FFC000"/>
                </a:solidFill>
              </a:rPr>
              <a:t>РАДИОЛОГИЈА КОШТАНО-ЗГЛОБНОГ СИСТЕМА</a:t>
            </a:r>
            <a:endParaRPr lang="sr-Latn-RS" sz="5400" b="1" dirty="0">
              <a:solidFill>
                <a:srgbClr val="FFC000"/>
              </a:solidFill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615B63-D684-AADB-9599-B77FB4A98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5717" y="0"/>
            <a:ext cx="1786283" cy="26580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E984FE-584F-DC1C-9297-FD884CDF17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81" y="115834"/>
            <a:ext cx="1621677" cy="25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0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ФРАКТУРА КОСТИ= прекид континуитета кости</a:t>
            </a:r>
          </a:p>
          <a:p>
            <a:r>
              <a:rPr lang="sr-Cyrl-RS" dirty="0"/>
              <a:t>Радиографија у 2 пројекције (ПА и профил) и допунске методе (ЦТ и МР)</a:t>
            </a:r>
          </a:p>
          <a:p>
            <a:r>
              <a:rPr lang="sr-Cyrl-RS" dirty="0"/>
              <a:t>Анамнеза је битна! </a:t>
            </a:r>
          </a:p>
          <a:p>
            <a:pPr marL="971550" lvl="1" indent="-514350">
              <a:buFont typeface="+mj-lt"/>
              <a:buAutoNum type="arabicPeriod"/>
            </a:pPr>
            <a:r>
              <a:rPr lang="sr-Cyrl-RS" dirty="0">
                <a:sym typeface="Wingdings" panose="05000000000000000000" pitchFamily="2" charset="2"/>
              </a:rPr>
              <a:t>Податак о трауми</a:t>
            </a:r>
          </a:p>
          <a:p>
            <a:pPr marL="971550" lvl="1" indent="-514350">
              <a:buFont typeface="+mj-lt"/>
              <a:buAutoNum type="arabicPeriod"/>
            </a:pPr>
            <a:r>
              <a:rPr lang="sr-Cyrl-RS" dirty="0">
                <a:sym typeface="Wingdings" panose="05000000000000000000" pitchFamily="2" charset="2"/>
              </a:rPr>
              <a:t>Деформитет повређеног дела тела</a:t>
            </a:r>
          </a:p>
          <a:p>
            <a:pPr marL="971550" lvl="1" indent="-514350">
              <a:buFont typeface="+mj-lt"/>
              <a:buAutoNum type="arabicPeriod"/>
            </a:pPr>
            <a:r>
              <a:rPr lang="sr-Cyrl-RS" dirty="0">
                <a:sym typeface="Wingdings" panose="05000000000000000000" pitchFamily="2" charset="2"/>
              </a:rPr>
              <a:t>Бол у тој регији</a:t>
            </a:r>
          </a:p>
          <a:p>
            <a:pPr marL="971550" lvl="1" indent="-514350">
              <a:buFont typeface="+mj-lt"/>
              <a:buAutoNum type="arabicPeriod"/>
            </a:pPr>
            <a:r>
              <a:rPr lang="sr-Cyrl-RS" dirty="0">
                <a:sym typeface="Wingdings" panose="05000000000000000000" pitchFamily="2" charset="2"/>
              </a:rPr>
              <a:t>Губитак функције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802547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  ТРАУМА СКЕЛЕТА</a:t>
            </a:r>
            <a:br>
              <a:rPr lang="sr-Cyrl-RS" dirty="0"/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Опис фрактуре: 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olidFill>
                  <a:srgbClr val="FFFF00"/>
                </a:solidFill>
              </a:rPr>
              <a:t>Која кост је повређена и који део </a:t>
            </a:r>
            <a:r>
              <a:rPr lang="sr-Cyrl-RS" dirty="0"/>
              <a:t>(епифиза, метафиза, дијафиза)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olidFill>
                  <a:srgbClr val="FFFF00"/>
                </a:solidFill>
              </a:rPr>
              <a:t>Постојање фрактурне пукотине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olidFill>
                  <a:srgbClr val="FFFF00"/>
                </a:solidFill>
              </a:rPr>
              <a:t>Међусобни положај фрактурних фрагмената </a:t>
            </a:r>
            <a:r>
              <a:rPr lang="sr-Cyrl-RS" dirty="0"/>
              <a:t>(увек се проксимални фрагмент гледа као фиксни, у односу на дистални који је дислоциран).</a:t>
            </a:r>
          </a:p>
          <a:p>
            <a:pPr marL="914400" lvl="2" indent="0">
              <a:buNone/>
            </a:pPr>
            <a:endParaRPr lang="sr-Cyrl-RS" sz="2400" dirty="0"/>
          </a:p>
          <a:p>
            <a:pPr marL="914400" lvl="2" indent="0">
              <a:buNone/>
            </a:pPr>
            <a:r>
              <a:rPr lang="sr-Cyrl-RS" sz="2400" dirty="0"/>
              <a:t>Дислокација са контракцијом (преклапањем) због контракције мишића.</a:t>
            </a:r>
          </a:p>
          <a:p>
            <a:pPr marL="914400" lvl="2" indent="0">
              <a:buNone/>
            </a:pPr>
            <a:r>
              <a:rPr lang="sr-Cyrl-RS" sz="2400" dirty="0"/>
              <a:t>Постоје 2 врсте дислокација по дужини: са дистракцијом (одвојени фрагменти) и компактна фрактура (утиснути фрагменти)</a:t>
            </a:r>
          </a:p>
          <a:p>
            <a:pPr marL="914400" lvl="2" indent="0">
              <a:buNone/>
            </a:pP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391023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  ТРАУМА СКЕЛЕТА</a:t>
            </a:r>
            <a:br>
              <a:rPr lang="sr-Cyrl-RS" dirty="0"/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48590" indent="0">
              <a:buNone/>
            </a:pPr>
            <a:endParaRPr lang="sr-Cyrl-RS" sz="2400" dirty="0"/>
          </a:p>
          <a:p>
            <a:pPr marL="914400" lvl="2" indent="0">
              <a:buNone/>
            </a:pPr>
            <a:endParaRPr lang="sr-Latn-RS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046" y="2231164"/>
            <a:ext cx="9757037" cy="326417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5454298"/>
            <a:ext cx="117683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400" dirty="0">
                <a:solidFill>
                  <a:srgbClr val="FFFF00"/>
                </a:solidFill>
              </a:rPr>
              <a:t>Различити облици фрактуре кости</a:t>
            </a:r>
            <a:r>
              <a:rPr lang="sr-Cyrl-RS" sz="2400" dirty="0">
                <a:solidFill>
                  <a:srgbClr val="FFFF00"/>
                </a:solidFill>
              </a:rPr>
              <a:t> (Фрактурних пукотина)</a:t>
            </a:r>
            <a:r>
              <a:rPr lang="sr-Latn-RS" sz="2400" dirty="0"/>
              <a:t>. А. Попречна B. Коса C. Спирална D. Коминутивна Е. Авулзија F. Компактна фрактура G. Фисура H. Фрактура изгледа “зелене гране”.</a:t>
            </a:r>
          </a:p>
        </p:txBody>
      </p:sp>
    </p:spTree>
    <p:extLst>
      <p:ext uri="{BB962C8B-B14F-4D97-AF65-F5344CB8AC3E}">
        <p14:creationId xmlns:p14="http://schemas.microsoft.com/office/powerpoint/2010/main" val="266269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9600" y="259397"/>
            <a:ext cx="10972800" cy="1143000"/>
          </a:xfrm>
        </p:spPr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endParaRPr lang="sr-Latn-RS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/>
              <a:t>Посебне врсте фрактура:</a:t>
            </a:r>
          </a:p>
          <a:p>
            <a:pPr lvl="1"/>
            <a:r>
              <a:rPr lang="sr-Cyrl-RS" dirty="0">
                <a:solidFill>
                  <a:srgbClr val="0070C0"/>
                </a:solidFill>
              </a:rPr>
              <a:t>Авулзиона</a:t>
            </a:r>
            <a:r>
              <a:rPr lang="sr-Cyrl-RS" dirty="0">
                <a:sym typeface="Wingdings" panose="05000000000000000000" pitchFamily="2" charset="2"/>
              </a:rPr>
              <a:t> одламање дела кости на припоју тетива или лигамената у екстремним напорима или слабости кости на припојима</a:t>
            </a:r>
          </a:p>
          <a:p>
            <a:pPr lvl="1"/>
            <a:r>
              <a:rPr lang="sr-Cyrl-RS" dirty="0">
                <a:solidFill>
                  <a:srgbClr val="0070C0"/>
                </a:solidFill>
                <a:sym typeface="Wingdings" panose="05000000000000000000" pitchFamily="2" charset="2"/>
              </a:rPr>
              <a:t>Стрес фрактура</a:t>
            </a:r>
            <a:r>
              <a:rPr lang="sr-Cyrl-RS" dirty="0">
                <a:sym typeface="Wingdings" panose="05000000000000000000" pitchFamily="2" charset="2"/>
              </a:rPr>
              <a:t> због дуготрајног, понављаног деловања мале трауме на кост (код спортиста и војника). Манифестују се периосталном и склеротичном реакцијом кости</a:t>
            </a:r>
          </a:p>
          <a:p>
            <a:pPr lvl="1"/>
            <a:r>
              <a:rPr lang="sr-Cyrl-RS" dirty="0">
                <a:solidFill>
                  <a:srgbClr val="0070C0"/>
                </a:solidFill>
                <a:sym typeface="Wingdings" panose="05000000000000000000" pitchFamily="2" charset="2"/>
              </a:rPr>
              <a:t>Патолошке фрактуре</a:t>
            </a:r>
            <a:r>
              <a:rPr lang="sr-Cyrl-RS" dirty="0">
                <a:sym typeface="Wingdings" panose="05000000000000000000" pitchFamily="2" charset="2"/>
              </a:rPr>
              <a:t> због смањења чврстине кости (остеопороза, тумора кости, метастазе)</a:t>
            </a:r>
          </a:p>
          <a:p>
            <a:pPr lvl="1"/>
            <a:r>
              <a:rPr lang="sr-Cyrl-RS" dirty="0">
                <a:solidFill>
                  <a:srgbClr val="0070C0"/>
                </a:solidFill>
                <a:sym typeface="Wingdings" panose="05000000000000000000" pitchFamily="2" charset="2"/>
              </a:rPr>
              <a:t>Интраартикуларне фрактуре</a:t>
            </a:r>
            <a:r>
              <a:rPr lang="sr-Cyrl-RS" dirty="0">
                <a:sym typeface="Wingdings" panose="05000000000000000000" pitchFamily="2" charset="2"/>
              </a:rPr>
              <a:t> настају када фрактурна пукотина улази у зглоб. Теже се фиксирају, зарастају и учесталост компликација је већа (колено, кук и раме)</a:t>
            </a:r>
          </a:p>
        </p:txBody>
      </p:sp>
    </p:spTree>
    <p:extLst>
      <p:ext uri="{BB962C8B-B14F-4D97-AF65-F5344CB8AC3E}">
        <p14:creationId xmlns:p14="http://schemas.microsoft.com/office/powerpoint/2010/main" val="265810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endParaRPr lang="sr-Latn-RS" dirty="0"/>
          </a:p>
        </p:txBody>
      </p:sp>
      <p:sp>
        <p:nvSpPr>
          <p:cNvPr id="7" name="Conten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>
                <a:sym typeface="Wingdings" panose="05000000000000000000" pitchFamily="2" charset="2"/>
              </a:rPr>
              <a:t>Типичне фрактуре: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ym typeface="Wingdings" panose="05000000000000000000" pitchFamily="2" charset="2"/>
              </a:rPr>
              <a:t> </a:t>
            </a:r>
            <a:r>
              <a:rPr lang="sr-Latn-RS" dirty="0">
                <a:solidFill>
                  <a:srgbClr val="FFFF00"/>
                </a:solidFill>
                <a:sym typeface="Wingdings" panose="05000000000000000000" pitchFamily="2" charset="2"/>
              </a:rPr>
              <a:t>Fractura radii loco typico (Coles)</a:t>
            </a:r>
            <a:r>
              <a:rPr lang="sr-Cyrl-RS" dirty="0">
                <a:sym typeface="Wingdings" panose="05000000000000000000" pitchFamily="2" charset="2"/>
              </a:rPr>
              <a:t> настаје падом на шаку у флексији. Фрактурна пукотина захвата дисталну дијафизу радијуса на 1 инч од радиокарпалног зглоба</a:t>
            </a:r>
            <a:endParaRPr lang="sr-Latn-RS" dirty="0">
              <a:sym typeface="Wingdings" panose="05000000000000000000" pitchFamily="2" charset="2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sr-Latn-RS" dirty="0">
                <a:solidFill>
                  <a:srgbClr val="FFFF00"/>
                </a:solidFill>
                <a:sym typeface="Wingdings" panose="05000000000000000000" pitchFamily="2" charset="2"/>
              </a:rPr>
              <a:t>Fractura colli femoris</a:t>
            </a:r>
            <a:r>
              <a:rPr lang="sr-Latn-RS" dirty="0">
                <a:sym typeface="Wingdings" panose="05000000000000000000" pitchFamily="2" charset="2"/>
              </a:rPr>
              <a:t> </a:t>
            </a:r>
            <a:r>
              <a:rPr lang="sr-Cyrl-RS" dirty="0">
                <a:sym typeface="Wingdings" panose="05000000000000000000" pitchFamily="2" charset="2"/>
              </a:rPr>
              <a:t>старије особе са остеопорозом (бол у куку, скраћена нога са спољном ротацијом)</a:t>
            </a:r>
          </a:p>
        </p:txBody>
      </p:sp>
      <p:pic>
        <p:nvPicPr>
          <p:cNvPr id="4" name="Picture 3" descr="H:\Belopavlovic Aleksandar- radi locotipico\1.2.840.114257.1123456.58307.20161208001647.1.187554.3.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3" r="10144" b="26878"/>
          <a:stretch>
            <a:fillRect/>
          </a:stretch>
        </p:blipFill>
        <p:spPr bwMode="auto">
          <a:xfrm>
            <a:off x="1117314" y="3736975"/>
            <a:ext cx="202184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:\Belopavlovic Aleksandar- radi locotipico\1.2.840.114257.1123456.58307.20161208001647.1.552302.4.1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0" t="1257" r="4950" b="26971"/>
          <a:stretch>
            <a:fillRect/>
          </a:stretch>
        </p:blipFill>
        <p:spPr bwMode="auto">
          <a:xfrm>
            <a:off x="10082726" y="3762375"/>
            <a:ext cx="197294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3" t="3721" b="5581"/>
          <a:stretch>
            <a:fillRect/>
          </a:stretch>
        </p:blipFill>
        <p:spPr bwMode="auto">
          <a:xfrm>
            <a:off x="4382399" y="3955883"/>
            <a:ext cx="4457082" cy="27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007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Ако на првом РТГ снимку </a:t>
            </a:r>
            <a:r>
              <a:rPr lang="sr-Cyrl-RS" dirty="0">
                <a:solidFill>
                  <a:srgbClr val="FFFF00"/>
                </a:solidFill>
              </a:rPr>
              <a:t>не може да се уочи фрактурна пукотина</a:t>
            </a:r>
            <a:r>
              <a:rPr lang="sr-Cyrl-RS" dirty="0"/>
              <a:t>, заказује се </a:t>
            </a:r>
            <a:r>
              <a:rPr lang="sr-Cyrl-RS" u="sng" dirty="0"/>
              <a:t>контрола за 7-10 дана</a:t>
            </a:r>
            <a:r>
              <a:rPr lang="sr-Cyrl-RS" dirty="0"/>
              <a:t>, уколико постоји сумња на прелом. </a:t>
            </a:r>
          </a:p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Приликом зарастања јавља се декалцинација ивица фрактуре, па се боље уочава. Уколико се не може чекати 2 недеље, онда се упућује на </a:t>
            </a:r>
            <a:r>
              <a:rPr lang="sr-Cyrl-RS" u="sng" dirty="0"/>
              <a:t>МР</a:t>
            </a:r>
            <a:r>
              <a:rPr lang="sr-Cyrl-R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857184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>
          <a:xfrm>
            <a:off x="272041" y="1295400"/>
            <a:ext cx="11310359" cy="4830900"/>
          </a:xfrm>
        </p:spPr>
        <p:txBody>
          <a:bodyPr>
            <a:normAutofit/>
          </a:bodyPr>
          <a:lstStyle/>
          <a:p>
            <a:endParaRPr lang="sr-Latn-RS" dirty="0"/>
          </a:p>
          <a:p>
            <a:r>
              <a:rPr lang="sr-Cyrl-RS" dirty="0"/>
              <a:t>Зарастање кости: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/>
              <a:t>Након трауме формира се хематом у фрактурној пукотини и око ње са макрофагима и инфламаторним леукоцитима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/>
              <a:t>У тој маси се формирају хондроцити који луче колаген формирајући „меки“ калус (фиброзно хрскавичава структура)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/>
              <a:t>У меком калусу се диференцирају остеобласти и ствара се „тврди“ калус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/>
              <a:t>Даље остеобласти и остеокласти под утицајем сила оптерећења ремоделирају кост</a:t>
            </a:r>
            <a:endParaRPr lang="sr-Latn-R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5" y="4751297"/>
            <a:ext cx="2165684" cy="20715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230" y="4687165"/>
            <a:ext cx="2185737" cy="21467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6491" y="4720232"/>
            <a:ext cx="2172449" cy="213365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8208" y="4703229"/>
            <a:ext cx="2153025" cy="211457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971" y="4023710"/>
            <a:ext cx="17004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1-2 недеље</a:t>
            </a:r>
            <a:endParaRPr lang="sr-Latn-RS" dirty="0"/>
          </a:p>
        </p:txBody>
      </p:sp>
      <p:sp>
        <p:nvSpPr>
          <p:cNvPr id="10" name="TextBox 9"/>
          <p:cNvSpPr txBox="1"/>
          <p:nvPr/>
        </p:nvSpPr>
        <p:spPr>
          <a:xfrm>
            <a:off x="3544445" y="3973970"/>
            <a:ext cx="1724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3-4 недеље</a:t>
            </a:r>
            <a:endParaRPr lang="sr-Latn-RS" dirty="0"/>
          </a:p>
        </p:txBody>
      </p:sp>
      <p:sp>
        <p:nvSpPr>
          <p:cNvPr id="11" name="TextBox 10"/>
          <p:cNvSpPr txBox="1"/>
          <p:nvPr/>
        </p:nvSpPr>
        <p:spPr>
          <a:xfrm>
            <a:off x="6923314" y="4001294"/>
            <a:ext cx="1787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4-16 недеља</a:t>
            </a:r>
            <a:endParaRPr lang="sr-Latn-RS" dirty="0"/>
          </a:p>
        </p:txBody>
      </p:sp>
      <p:sp>
        <p:nvSpPr>
          <p:cNvPr id="12" name="TextBox 11"/>
          <p:cNvSpPr txBox="1"/>
          <p:nvPr/>
        </p:nvSpPr>
        <p:spPr>
          <a:xfrm>
            <a:off x="9671384" y="3983374"/>
            <a:ext cx="1636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  17 недеља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60561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Прелом зглобова</a:t>
            </a:r>
            <a:r>
              <a:rPr lang="sr-Cyrl-RS" dirty="0">
                <a:sym typeface="Wingdings" panose="05000000000000000000" pitchFamily="2" charset="2"/>
              </a:rPr>
              <a:t> луксација је комплетан губитак контакта (најчешће раме, кук и лакат), а сублуксација делимичан</a:t>
            </a:r>
          </a:p>
          <a:p>
            <a:pPr marL="0" indent="0">
              <a:buNone/>
            </a:pPr>
            <a:endParaRPr lang="sr-Latn-RS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5"/>
          <a:stretch>
            <a:fillRect/>
          </a:stretch>
        </p:blipFill>
        <p:spPr bwMode="auto">
          <a:xfrm>
            <a:off x="1108435" y="3190448"/>
            <a:ext cx="2974833" cy="277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767" y="3190447"/>
            <a:ext cx="2976585" cy="277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ap desna lux.jp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061"/>
          <a:stretch>
            <a:fillRect/>
          </a:stretch>
        </p:blipFill>
        <p:spPr bwMode="auto">
          <a:xfrm>
            <a:off x="8894851" y="3190447"/>
            <a:ext cx="2070210" cy="2778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84519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Вратна кичма је посебно значајна, због покретљивости и вулнерабилности вратне кичмене мождине</a:t>
            </a:r>
          </a:p>
          <a:p>
            <a:pPr marL="0" indent="0">
              <a:buNone/>
            </a:pPr>
            <a:endParaRPr lang="sr-Cyrl-RS" dirty="0"/>
          </a:p>
        </p:txBody>
      </p:sp>
      <p:sp>
        <p:nvSpPr>
          <p:cNvPr id="4" name="Rectangle 3"/>
          <p:cNvSpPr/>
          <p:nvPr/>
        </p:nvSpPr>
        <p:spPr>
          <a:xfrm>
            <a:off x="704850" y="2743180"/>
            <a:ext cx="5067300" cy="3416320"/>
          </a:xfrm>
          <a:prstGeom prst="rect">
            <a:avLst/>
          </a:prstGeom>
          <a:ln w="762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Latn-RS" sz="2400" dirty="0"/>
              <a:t>Графија вратне кичме</a:t>
            </a:r>
          </a:p>
          <a:p>
            <a:r>
              <a:rPr lang="sr-Latn-RS" sz="2400" dirty="0"/>
              <a:t>-Тела пршљена</a:t>
            </a:r>
          </a:p>
          <a:p>
            <a:r>
              <a:rPr lang="sr-Latn-RS" sz="2400" dirty="0"/>
              <a:t>-Паравертебрално меко триво</a:t>
            </a:r>
          </a:p>
          <a:p>
            <a:r>
              <a:rPr lang="sr-Latn-RS" sz="2400" dirty="0"/>
              <a:t>-Линије</a:t>
            </a:r>
          </a:p>
          <a:p>
            <a:r>
              <a:rPr lang="sr-Latn-RS" sz="2400" dirty="0"/>
              <a:t>Предња вертебрална линија</a:t>
            </a:r>
          </a:p>
          <a:p>
            <a:r>
              <a:rPr lang="sr-Latn-RS" sz="2400" dirty="0"/>
              <a:t>Задња вертебрална линија</a:t>
            </a:r>
          </a:p>
          <a:p>
            <a:r>
              <a:rPr lang="sr-Latn-RS" sz="2400" dirty="0"/>
              <a:t>Спино-ламинарна линија</a:t>
            </a:r>
          </a:p>
          <a:p>
            <a:r>
              <a:rPr lang="sr-Latn-RS" sz="2400" dirty="0"/>
              <a:t>-Инервертебрални зглоб</a:t>
            </a:r>
          </a:p>
          <a:p>
            <a:r>
              <a:rPr lang="sr-Latn-RS" sz="2400" dirty="0"/>
              <a:t>-Интервертебрални простор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8356" y="2743180"/>
            <a:ext cx="2338388" cy="39564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362950" y="3447187"/>
            <a:ext cx="25336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dirty="0"/>
              <a:t>А. предња вертебрална</a:t>
            </a:r>
          </a:p>
          <a:p>
            <a:r>
              <a:rPr lang="sr-Latn-RS" dirty="0"/>
              <a:t>линија,</a:t>
            </a:r>
          </a:p>
          <a:p>
            <a:r>
              <a:rPr lang="sr-Latn-RS" dirty="0"/>
              <a:t>B. задња вертебрална</a:t>
            </a:r>
          </a:p>
          <a:p>
            <a:r>
              <a:rPr lang="sr-Latn-RS" dirty="0"/>
              <a:t>линија,</a:t>
            </a:r>
          </a:p>
          <a:p>
            <a:r>
              <a:rPr lang="sr-Latn-RS" dirty="0"/>
              <a:t>C. спино-ламеларна линија,</a:t>
            </a:r>
          </a:p>
          <a:p>
            <a:r>
              <a:rPr lang="sr-Latn-RS" dirty="0"/>
              <a:t>SC. спинални канал.</a:t>
            </a:r>
          </a:p>
        </p:txBody>
      </p:sp>
    </p:spTree>
    <p:extLst>
      <p:ext uri="{BB962C8B-B14F-4D97-AF65-F5344CB8AC3E}">
        <p14:creationId xmlns:p14="http://schemas.microsoft.com/office/powerpoint/2010/main" val="1630037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r>
              <a:rPr lang="ru-RU" dirty="0"/>
              <a:t>Вратна кичма се прегледа</a:t>
            </a:r>
            <a:r>
              <a:rPr lang="sr-Latn-RS" dirty="0"/>
              <a:t> </a:t>
            </a:r>
            <a:r>
              <a:rPr lang="ru-RU" dirty="0"/>
              <a:t>у ПА и ЛЛ пројекцији (користе</a:t>
            </a:r>
            <a:r>
              <a:rPr lang="sr-Latn-RS" dirty="0"/>
              <a:t> </a:t>
            </a:r>
            <a:r>
              <a:rPr lang="ru-RU" dirty="0"/>
              <a:t>се и специјални снимци -</a:t>
            </a:r>
            <a:r>
              <a:rPr lang="sr-Latn-RS" dirty="0"/>
              <a:t> </a:t>
            </a:r>
            <a:r>
              <a:rPr lang="ru-RU" dirty="0"/>
              <a:t>снимак “денса” кроз</a:t>
            </a:r>
            <a:r>
              <a:rPr lang="sr-Latn-RS" dirty="0"/>
              <a:t> </a:t>
            </a:r>
            <a:r>
              <a:rPr lang="ru-RU" dirty="0"/>
              <a:t>отворена уста и “коси”</a:t>
            </a:r>
            <a:r>
              <a:rPr lang="sr-Latn-RS" dirty="0"/>
              <a:t> </a:t>
            </a:r>
            <a:r>
              <a:rPr lang="ru-RU" dirty="0"/>
              <a:t>снимак вратне кичме).</a:t>
            </a:r>
          </a:p>
          <a:p>
            <a:pPr marL="148590" indent="0">
              <a:buNone/>
            </a:pPr>
            <a:endParaRPr lang="sr-Latn-RS" dirty="0"/>
          </a:p>
          <a:p>
            <a:r>
              <a:rPr lang="sr-Cyrl-RS" dirty="0">
                <a:solidFill>
                  <a:srgbClr val="FF0000"/>
                </a:solidFill>
              </a:rPr>
              <a:t>Метод избора је ЦТ преглед</a:t>
            </a:r>
          </a:p>
          <a:p>
            <a:pPr marL="148590" indent="0">
              <a:buNone/>
            </a:pPr>
            <a:endParaRPr lang="sr-Cyrl-RS" dirty="0">
              <a:solidFill>
                <a:srgbClr val="FF0000"/>
              </a:solidFill>
            </a:endParaRPr>
          </a:p>
          <a:p>
            <a:r>
              <a:rPr lang="sr-Cyrl-RS" dirty="0">
                <a:solidFill>
                  <a:srgbClr val="FF0000"/>
                </a:solidFill>
              </a:rPr>
              <a:t>ВРЕМЕ!</a:t>
            </a:r>
            <a:r>
              <a:rPr lang="sr-Cyrl-RS" dirty="0"/>
              <a:t> Неопходно је што пре поставити дијагнозу повреде вратне кичме, како би се што пре извршила имобилизација</a:t>
            </a:r>
          </a:p>
          <a:p>
            <a:pPr marL="0" indent="0">
              <a:buNone/>
            </a:pPr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3983461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228600"/>
            <a:ext cx="8932228" cy="1478280"/>
          </a:xfrm>
        </p:spPr>
        <p:txBody>
          <a:bodyPr/>
          <a:lstStyle/>
          <a:p>
            <a:pPr algn="ctr"/>
            <a:r>
              <a:rPr lang="sr-Cyrl-RS" dirty="0"/>
              <a:t> ДИЈАГНОСТИЧКИ МОДАЛИТЕТИ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539240"/>
            <a:ext cx="10349548" cy="4648200"/>
          </a:xfrm>
        </p:spPr>
        <p:txBody>
          <a:bodyPr>
            <a:normAutofit lnSpcReduction="10000"/>
          </a:bodyPr>
          <a:lstStyle/>
          <a:p>
            <a:endParaRPr lang="sr-Cyrl-RS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endParaRPr lang="sr-Cyrl-RS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endParaRPr lang="sr-Latn-RS" dirty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r>
              <a:rPr lang="sr-Cyrl-RS" sz="2800" dirty="0">
                <a:solidFill>
                  <a:srgbClr val="FF0000"/>
                </a:solidFill>
                <a:sym typeface="Wingdings" panose="05000000000000000000" pitchFamily="2" charset="2"/>
              </a:rPr>
              <a:t>Конвенционална радиографија </a:t>
            </a:r>
            <a:r>
              <a:rPr lang="sr-Latn-RS" sz="2800" dirty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sr-Cyrl-RS" sz="2800" dirty="0">
                <a:solidFill>
                  <a:schemeClr val="tx1"/>
                </a:solidFill>
                <a:sym typeface="Wingdings" panose="05000000000000000000" pitchFamily="2" charset="2"/>
              </a:rPr>
              <a:t>трауме, тумори (интегритет кости, тип фрактуре и дослокација)</a:t>
            </a:r>
          </a:p>
          <a:p>
            <a:r>
              <a:rPr lang="sr-Cyrl-RS" sz="2800" dirty="0">
                <a:solidFill>
                  <a:srgbClr val="FF0000"/>
                </a:solidFill>
                <a:sym typeface="Wingdings" panose="05000000000000000000" pitchFamily="2" charset="2"/>
              </a:rPr>
              <a:t>Ултразвук </a:t>
            </a:r>
            <a:r>
              <a:rPr lang="sr-Cyrl-RS" sz="2800" dirty="0">
                <a:solidFill>
                  <a:schemeClr val="tx1"/>
                </a:solidFill>
                <a:sym typeface="Wingdings" panose="05000000000000000000" pitchFamily="2" charset="2"/>
              </a:rPr>
              <a:t> у дијагностици меких ткива и зглобова</a:t>
            </a:r>
          </a:p>
          <a:p>
            <a:r>
              <a:rPr lang="sr-Cyrl-RS" sz="2800" dirty="0">
                <a:solidFill>
                  <a:srgbClr val="FF0000"/>
                </a:solidFill>
                <a:sym typeface="Wingdings" panose="05000000000000000000" pitchFamily="2" charset="2"/>
              </a:rPr>
              <a:t>КТ</a:t>
            </a:r>
            <a:r>
              <a:rPr lang="sr-Cyrl-RS" sz="2800" dirty="0">
                <a:solidFill>
                  <a:srgbClr val="FFC000"/>
                </a:solidFill>
                <a:sym typeface="Wingdings" panose="05000000000000000000" pitchFamily="2" charset="2"/>
              </a:rPr>
              <a:t> </a:t>
            </a:r>
            <a:r>
              <a:rPr lang="sr-Cyrl-RS" sz="2800" dirty="0">
                <a:solidFill>
                  <a:schemeClr val="tx1"/>
                </a:solidFill>
                <a:sym typeface="Wingdings" panose="05000000000000000000" pitchFamily="2" charset="2"/>
              </a:rPr>
              <a:t> боља просторна и контрастна резолуција од </a:t>
            </a:r>
            <a:r>
              <a:rPr lang="sr-Cyrl-RS" sz="2800" dirty="0" err="1">
                <a:solidFill>
                  <a:schemeClr val="tx1"/>
                </a:solidFill>
                <a:sym typeface="Wingdings" panose="05000000000000000000" pitchFamily="2" charset="2"/>
              </a:rPr>
              <a:t>радиографије</a:t>
            </a:r>
            <a:endParaRPr lang="sr-Cyrl-RS" sz="28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r>
              <a:rPr lang="sr-Cyrl-RS" sz="2800" dirty="0">
                <a:solidFill>
                  <a:srgbClr val="FF0000"/>
                </a:solidFill>
                <a:sym typeface="Wingdings" panose="05000000000000000000" pitchFamily="2" charset="2"/>
              </a:rPr>
              <a:t>МР</a:t>
            </a:r>
            <a:r>
              <a:rPr lang="sr-Cyrl-RS" sz="2800" dirty="0">
                <a:solidFill>
                  <a:srgbClr val="FFC000"/>
                </a:solidFill>
                <a:sym typeface="Wingdings" panose="05000000000000000000" pitchFamily="2" charset="2"/>
              </a:rPr>
              <a:t> </a:t>
            </a:r>
            <a:r>
              <a:rPr lang="sr-Cyrl-RS" sz="2800" dirty="0">
                <a:solidFill>
                  <a:schemeClr val="tx1"/>
                </a:solidFill>
                <a:sym typeface="Wingdings" panose="05000000000000000000" pitchFamily="2" charset="2"/>
              </a:rPr>
              <a:t> одлични резултати у евалуацији обољења кости и зглобова</a:t>
            </a:r>
          </a:p>
        </p:txBody>
      </p:sp>
    </p:spTree>
    <p:extLst>
      <p:ext uri="{BB962C8B-B14F-4D97-AF65-F5344CB8AC3E}">
        <p14:creationId xmlns:p14="http://schemas.microsoft.com/office/powerpoint/2010/main" val="40547939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Према прогнози, повреде вратне кичме могу бити: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olidFill>
                  <a:srgbClr val="0070C0"/>
                </a:solidFill>
              </a:rPr>
              <a:t>Стабилне</a:t>
            </a:r>
            <a:r>
              <a:rPr lang="sr-Cyrl-RS" dirty="0">
                <a:sym typeface="Wingdings" panose="05000000000000000000" pitchFamily="2" charset="2"/>
              </a:rPr>
              <a:t> нема лезија нервних структура или не постоји могућност да се развију као последица фрактуре (захватају само коштане елементе)</a:t>
            </a:r>
          </a:p>
          <a:p>
            <a:pPr marL="914400" lvl="1" indent="-457200">
              <a:buFont typeface="+mj-lt"/>
              <a:buAutoNum type="arabicPeriod"/>
            </a:pPr>
            <a:r>
              <a:rPr lang="sr-Cyrl-RS" dirty="0">
                <a:solidFill>
                  <a:srgbClr val="0070C0"/>
                </a:solidFill>
                <a:sym typeface="Wingdings" panose="05000000000000000000" pitchFamily="2" charset="2"/>
              </a:rPr>
              <a:t>Нестабилне</a:t>
            </a:r>
            <a:r>
              <a:rPr lang="sr-Cyrl-RS" dirty="0">
                <a:sym typeface="Wingdings" panose="05000000000000000000" pitchFamily="2" charset="2"/>
              </a:rPr>
              <a:t> постоји оштећење кичмене мождине или постоји вероватноћа</a:t>
            </a:r>
          </a:p>
          <a:p>
            <a:pPr marL="0" indent="0">
              <a:buNone/>
            </a:pPr>
            <a:endParaRPr lang="sr-Cyrl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3594" y="3411828"/>
            <a:ext cx="2335004" cy="317153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09600" y="3429000"/>
            <a:ext cx="51896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Cyrl-RS" sz="2400" dirty="0">
                <a:sym typeface="Wingdings" panose="05000000000000000000" pitchFamily="2" charset="2"/>
              </a:rPr>
              <a:t>Према механизму настанка могу бити </a:t>
            </a:r>
            <a:r>
              <a:rPr lang="sr-Cyrl-RS" sz="2400" dirty="0">
                <a:solidFill>
                  <a:srgbClr val="FFFF00"/>
                </a:solidFill>
                <a:sym typeface="Wingdings" panose="05000000000000000000" pitchFamily="2" charset="2"/>
              </a:rPr>
              <a:t>флексионе</a:t>
            </a:r>
            <a:r>
              <a:rPr lang="sr-Cyrl-RS" sz="2400" dirty="0">
                <a:sym typeface="Wingdings" panose="05000000000000000000" pitchFamily="2" charset="2"/>
              </a:rPr>
              <a:t> (могућа квадриплегија због оштећења кортикоспиналног пута у предњим деловима мождине) и </a:t>
            </a:r>
            <a:r>
              <a:rPr lang="sr-Cyrl-RS" sz="2400" dirty="0">
                <a:solidFill>
                  <a:srgbClr val="FFFF00"/>
                </a:solidFill>
                <a:sym typeface="Wingdings" panose="05000000000000000000" pitchFamily="2" charset="2"/>
              </a:rPr>
              <a:t>екстензионе</a:t>
            </a:r>
            <a:endParaRPr lang="sr-Cyrl-RS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05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/>
              <a:t>                      Компресивни прелом пршљенског тела торакалне кичме</a:t>
            </a:r>
            <a:endParaRPr lang="sr-Latn-RS" dirty="0"/>
          </a:p>
        </p:txBody>
      </p:sp>
      <p:pic>
        <p:nvPicPr>
          <p:cNvPr id="4" name="Picture 3" descr="C:\Users\Natalija\Desktop\multipli mijelom\1.2.840.114257.1123456.86454.20211227085242.1.112297.1.1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9" r="3488" b="10251"/>
          <a:stretch>
            <a:fillRect/>
          </a:stretch>
        </p:blipFill>
        <p:spPr bwMode="auto">
          <a:xfrm>
            <a:off x="2247556" y="2235200"/>
            <a:ext cx="2836111" cy="434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Natalija\Desktop\multipli mijelom\1.2.840.114257.1123456.86454.20211227085242.1.835228.2.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5"/>
          <a:stretch>
            <a:fillRect/>
          </a:stretch>
        </p:blipFill>
        <p:spPr bwMode="auto">
          <a:xfrm>
            <a:off x="6721623" y="2243827"/>
            <a:ext cx="2827411" cy="433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0263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dirty="0"/>
              <a:t>	</a:t>
            </a: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/>
              <a:t>Прелом ишијадичне кости	                              Прелом пубичне кости</a:t>
            </a:r>
            <a:endParaRPr lang="sr-Latn-RS" dirty="0"/>
          </a:p>
        </p:txBody>
      </p:sp>
      <p:pic>
        <p:nvPicPr>
          <p:cNvPr id="4" name="Picture 3" descr="H:\Nata kosti\1.2.840.114257.1123456.74278.20211213110502.1.656593.1.1_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6" r="4182" b="1"/>
          <a:stretch/>
        </p:blipFill>
        <p:spPr bwMode="auto">
          <a:xfrm>
            <a:off x="609600" y="2837019"/>
            <a:ext cx="4358625" cy="34718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C:\Users\Natalija\Desktop\kostic\MSK\4 kosti\kosti atlas\Nikolic milica prelom isiadi;ne kosti\1.2.840.114257.1123456.34215.20210608094643.1.406814.1.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846108"/>
            <a:ext cx="4657575" cy="346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9321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ТРАУМА СКЕЛЕТА</a:t>
            </a:r>
            <a:br>
              <a:rPr lang="sr-Cyrl-RS" dirty="0"/>
            </a:br>
            <a:r>
              <a:rPr lang="sr-Cyrl-RS" sz="3600" dirty="0"/>
              <a:t>АКСИЈАЛНИ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48590" indent="0">
              <a:buNone/>
            </a:pPr>
            <a:r>
              <a:rPr lang="sr-Cyrl-RS" dirty="0"/>
              <a:t>                                                       Прелом грудне кости</a:t>
            </a:r>
            <a:endParaRPr lang="sr-Latn-RS" dirty="0"/>
          </a:p>
        </p:txBody>
      </p:sp>
      <p:pic>
        <p:nvPicPr>
          <p:cNvPr id="8" name="Picture 7" descr="H:\1.2.840.114257.1123456.82530.20220119084931.1.933409.1.1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30" b="9434"/>
          <a:stretch>
            <a:fillRect/>
          </a:stretch>
        </p:blipFill>
        <p:spPr bwMode="auto">
          <a:xfrm>
            <a:off x="4649838" y="2062798"/>
            <a:ext cx="3407310" cy="4795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824364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12116" cy="1325563"/>
          </a:xfrm>
        </p:spPr>
        <p:txBody>
          <a:bodyPr/>
          <a:lstStyle/>
          <a:p>
            <a:r>
              <a:rPr lang="sr-Cyrl-RS" dirty="0"/>
              <a:t>ОСТЕОМИЈЕЛИТИС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3 пута ширења:</a:t>
            </a:r>
          </a:p>
          <a:p>
            <a:pPr lvl="1"/>
            <a:r>
              <a:rPr lang="sr-Cyrl-RS" dirty="0"/>
              <a:t>Директно кроз повреду</a:t>
            </a:r>
          </a:p>
          <a:p>
            <a:pPr lvl="1"/>
            <a:r>
              <a:rPr lang="sr-Cyrl-RS" dirty="0"/>
              <a:t>Из меких ткива</a:t>
            </a:r>
          </a:p>
          <a:p>
            <a:pPr lvl="1"/>
            <a:r>
              <a:rPr lang="sr-Cyrl-RS" dirty="0"/>
              <a:t>Хематогено (најчешће)</a:t>
            </a:r>
            <a:endParaRPr lang="sr-Latn-RS" dirty="0"/>
          </a:p>
        </p:txBody>
      </p:sp>
      <p:sp>
        <p:nvSpPr>
          <p:cNvPr id="5" name="TextBox 4"/>
          <p:cNvSpPr txBox="1"/>
          <p:nvPr/>
        </p:nvSpPr>
        <p:spPr>
          <a:xfrm>
            <a:off x="6964279" y="625296"/>
            <a:ext cx="4162926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400" dirty="0"/>
              <a:t>Разликују се 2 форме:</a:t>
            </a:r>
          </a:p>
          <a:p>
            <a:r>
              <a:rPr lang="sr-Cyrl-RS" sz="2400" dirty="0"/>
              <a:t>	АКУТНИ</a:t>
            </a:r>
          </a:p>
          <a:p>
            <a:r>
              <a:rPr lang="sr-Cyrl-RS" sz="2400" dirty="0"/>
              <a:t>	ХРОНИЧНИ</a:t>
            </a:r>
            <a:endParaRPr lang="sr-Latn-R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253" y="1960562"/>
            <a:ext cx="4780547" cy="46743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74082" y="4297718"/>
            <a:ext cx="50632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3200" dirty="0">
                <a:solidFill>
                  <a:srgbClr val="FF0000"/>
                </a:solidFill>
              </a:rPr>
              <a:t>МАГНЕТНА РЕЗОНАНЦА</a:t>
            </a:r>
            <a:endParaRPr lang="sr-Latn-R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7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ОСТЕОМИЈЕЛИТИС</a:t>
            </a:r>
            <a:br>
              <a:rPr lang="sr-Cyrl-RS" dirty="0"/>
            </a:br>
            <a:r>
              <a:rPr lang="sr-Cyrl-RS" dirty="0"/>
              <a:t>	АКУТНИ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r>
              <a:rPr lang="sr-Cyrl-RS" dirty="0"/>
              <a:t>Не даје радиолошки видљиве знаке 1-2 недеље од појаве симптома</a:t>
            </a:r>
          </a:p>
          <a:p>
            <a:pPr marL="148590" indent="0">
              <a:buNone/>
            </a:pPr>
            <a:endParaRPr lang="sr-Cyrl-RS" dirty="0"/>
          </a:p>
          <a:p>
            <a:r>
              <a:rPr lang="sr-Cyrl-RS" dirty="0">
                <a:solidFill>
                  <a:srgbClr val="FFFF00"/>
                </a:solidFill>
              </a:rPr>
              <a:t>Код одраслих</a:t>
            </a:r>
            <a:r>
              <a:rPr lang="sr-Cyrl-RS" dirty="0"/>
              <a:t> почиње </a:t>
            </a:r>
            <a:r>
              <a:rPr lang="sr-Cyrl-RS" dirty="0" err="1"/>
              <a:t>запаљенском</a:t>
            </a:r>
            <a:r>
              <a:rPr lang="sr-Cyrl-RS" dirty="0"/>
              <a:t> реакцијом на метафизи кости и не шири се према епифизи и зглобу, јер не постоје крвни судови, </a:t>
            </a:r>
            <a:r>
              <a:rPr lang="sr-Cyrl-RS" dirty="0">
                <a:solidFill>
                  <a:srgbClr val="FFFF00"/>
                </a:solidFill>
              </a:rPr>
              <a:t>код деце </a:t>
            </a:r>
            <a:r>
              <a:rPr lang="sr-Cyrl-RS" dirty="0"/>
              <a:t>та препрека не постоји и процес се брзо шири</a:t>
            </a:r>
          </a:p>
          <a:p>
            <a:pPr marL="148590" indent="0">
              <a:buNone/>
            </a:pPr>
            <a:endParaRPr lang="sr-Cyrl-RS" dirty="0"/>
          </a:p>
          <a:p>
            <a:r>
              <a:rPr lang="sr-Cyrl-RS" dirty="0"/>
              <a:t>Репарација почиње стварањем </a:t>
            </a:r>
            <a:r>
              <a:rPr lang="sr-Cyrl-RS" dirty="0">
                <a:solidFill>
                  <a:srgbClr val="0070C0"/>
                </a:solidFill>
              </a:rPr>
              <a:t>ИНВОЛУКРУМА</a:t>
            </a:r>
            <a:r>
              <a:rPr lang="sr-Cyrl-RS" dirty="0"/>
              <a:t> (нова склеротична кост око упалног процеса), а у центру гнојног процеса се налази стара, мртва кост </a:t>
            </a:r>
            <a:r>
              <a:rPr lang="sr-Cyrl-RS" dirty="0">
                <a:solidFill>
                  <a:srgbClr val="0070C0"/>
                </a:solidFill>
              </a:rPr>
              <a:t>СЕКВЕСТАР</a:t>
            </a:r>
          </a:p>
        </p:txBody>
      </p:sp>
    </p:spTree>
    <p:extLst>
      <p:ext uri="{BB962C8B-B14F-4D97-AF65-F5344CB8AC3E}">
        <p14:creationId xmlns:p14="http://schemas.microsoft.com/office/powerpoint/2010/main" val="2119509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12116" cy="1325563"/>
          </a:xfrm>
        </p:spPr>
        <p:txBody>
          <a:bodyPr/>
          <a:lstStyle/>
          <a:p>
            <a:pPr algn="ctr"/>
            <a:r>
              <a:rPr lang="sr-Cyrl-RS" dirty="0"/>
              <a:t>ОСТЕОМИЈЕЛИТИС</a:t>
            </a:r>
            <a:br>
              <a:rPr lang="sr-Cyrl-RS" dirty="0"/>
            </a:br>
            <a:r>
              <a:rPr lang="sr-Cyrl-RS" dirty="0"/>
              <a:t>	АКУТНИ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У даљем развоју долази до спонтане дренаже гнојног садржаја са пробојем периоста и стварања апсцеса у меким ткивима, који се спушта низ мишиће и фасције под утицајем гравитације. Касније се спонтано дренира преко коже, стварајући фистуле</a:t>
            </a:r>
            <a:endParaRPr lang="sr-Cyrl-RS" dirty="0">
              <a:solidFill>
                <a:srgbClr val="0070C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0096" y="3556099"/>
            <a:ext cx="5265904" cy="292387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Cyrl-RS" sz="2400" dirty="0">
                <a:solidFill>
                  <a:srgbClr val="FFFF00"/>
                </a:solidFill>
              </a:rPr>
              <a:t>Радиолошки знаци:</a:t>
            </a:r>
          </a:p>
          <a:p>
            <a:r>
              <a:rPr lang="sr-Latn-RS" sz="2000" dirty="0"/>
              <a:t>-Оток меких ткива</a:t>
            </a:r>
          </a:p>
          <a:p>
            <a:r>
              <a:rPr lang="sr-Latn-RS" sz="2000" dirty="0"/>
              <a:t>-Периостална реакција</a:t>
            </a:r>
          </a:p>
          <a:p>
            <a:r>
              <a:rPr lang="sr-Latn-RS" sz="2000" dirty="0"/>
              <a:t>-Зоне остеолизе</a:t>
            </a:r>
          </a:p>
          <a:p>
            <a:r>
              <a:rPr lang="sr-Latn-RS" sz="2000" dirty="0"/>
              <a:t>-Реактивне зоне склерозе</a:t>
            </a:r>
          </a:p>
          <a:p>
            <a:r>
              <a:rPr lang="sr-Latn-RS" sz="2000" dirty="0"/>
              <a:t>‑Секвеструм и инволукрум (хроничне форме)</a:t>
            </a:r>
          </a:p>
          <a:p>
            <a:r>
              <a:rPr lang="sr-Latn-RS" sz="2000" dirty="0"/>
              <a:t>-Мекоткивни апсцеси</a:t>
            </a:r>
          </a:p>
          <a:p>
            <a:r>
              <a:rPr lang="sr-Latn-RS" sz="2000" dirty="0"/>
              <a:t>-Фистуле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" r="21861"/>
          <a:stretch/>
        </p:blipFill>
        <p:spPr bwMode="auto">
          <a:xfrm>
            <a:off x="6826583" y="3839662"/>
            <a:ext cx="1574800" cy="27654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1" r="-128"/>
          <a:stretch/>
        </p:blipFill>
        <p:spPr bwMode="auto">
          <a:xfrm>
            <a:off x="8720304" y="3839662"/>
            <a:ext cx="1600200" cy="27800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F:\skenirane slike\IMG_5495(1)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2" r="28075" b="2671"/>
          <a:stretch/>
        </p:blipFill>
        <p:spPr bwMode="auto">
          <a:xfrm>
            <a:off x="10639425" y="3839662"/>
            <a:ext cx="1552575" cy="27800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2097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712116" cy="1325563"/>
          </a:xfrm>
        </p:spPr>
        <p:txBody>
          <a:bodyPr/>
          <a:lstStyle/>
          <a:p>
            <a:pPr algn="ctr"/>
            <a:r>
              <a:rPr lang="sr-Cyrl-RS" dirty="0"/>
              <a:t>ОСТЕОМИЈЕЛИТИС</a:t>
            </a:r>
            <a:br>
              <a:rPr lang="sr-Cyrl-RS" dirty="0"/>
            </a:br>
            <a:r>
              <a:rPr lang="sr-Cyrl-RS" dirty="0"/>
              <a:t>	ХРОНИЧНИ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Најчешће се развија на дугим костима (хумерус, фемур и тибија)</a:t>
            </a:r>
            <a:endParaRPr lang="sr-Cyrl-RS" dirty="0">
              <a:solidFill>
                <a:srgbClr val="0070C0"/>
              </a:solidFill>
            </a:endParaRPr>
          </a:p>
          <a:p>
            <a:r>
              <a:rPr lang="sr-Cyrl-RS" dirty="0"/>
              <a:t>Код одраслих је честа инфекција тела кичмених пршљенова (</a:t>
            </a:r>
            <a:r>
              <a:rPr lang="sr-Cyrl-RS" dirty="0">
                <a:solidFill>
                  <a:srgbClr val="0070C0"/>
                </a:solidFill>
              </a:rPr>
              <a:t>неспецифични спондилитис</a:t>
            </a:r>
            <a:r>
              <a:rPr lang="sr-Cyrl-RS" dirty="0"/>
              <a:t>) </a:t>
            </a:r>
            <a:r>
              <a:rPr lang="sr-Cyrl-RS" dirty="0">
                <a:sym typeface="Wingdings" panose="05000000000000000000" pitchFamily="2" charset="2"/>
              </a:rPr>
              <a:t>деформација пршљена и могуће ширење кроз мека ткива, као апсцес паравертебрално</a:t>
            </a:r>
            <a:endParaRPr lang="sr-Cyrl-RS" dirty="0"/>
          </a:p>
        </p:txBody>
      </p:sp>
      <p:pic>
        <p:nvPicPr>
          <p:cNvPr id="11" name="Picture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156" y="3627815"/>
            <a:ext cx="1965162" cy="3032918"/>
          </a:xfrm>
          <a:prstGeom prst="rect">
            <a:avLst/>
          </a:prstGeom>
          <a:noFill/>
        </p:spPr>
      </p:pic>
      <p:pic>
        <p:nvPicPr>
          <p:cNvPr id="12" name="Picture 11" descr="C:\Users\Natalija\Desktop\sljivar\1.2.840.114257.1123456.61006.20220117114146.1.633406.2.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92" y="3625275"/>
            <a:ext cx="1910933" cy="3032918"/>
          </a:xfrm>
          <a:prstGeom prst="rect">
            <a:avLst/>
          </a:prstGeom>
          <a:noFill/>
        </p:spPr>
      </p:pic>
      <p:pic>
        <p:nvPicPr>
          <p:cNvPr id="13" name="Picture 12" descr="F:\IMG-0002-000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29" t="23200" r="25902" b="23543"/>
          <a:stretch/>
        </p:blipFill>
        <p:spPr bwMode="auto">
          <a:xfrm>
            <a:off x="8008000" y="3648143"/>
            <a:ext cx="3133241" cy="30100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29133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>
          <a:xfrm>
            <a:off x="944880" y="0"/>
            <a:ext cx="10515600" cy="1325563"/>
          </a:xfrm>
        </p:spPr>
        <p:txBody>
          <a:bodyPr/>
          <a:lstStyle/>
          <a:p>
            <a:r>
              <a:rPr lang="sr-Cyrl-RS" dirty="0"/>
              <a:t>Туберкулоза костију и зглобова</a:t>
            </a:r>
            <a:endParaRPr lang="en-US" dirty="0"/>
          </a:p>
        </p:txBody>
      </p:sp>
      <p:sp>
        <p:nvSpPr>
          <p:cNvPr id="41986" name="Content Placeholder 2"/>
          <p:cNvSpPr>
            <a:spLocks noGrp="1"/>
          </p:cNvSpPr>
          <p:nvPr>
            <p:ph idx="1"/>
          </p:nvPr>
        </p:nvSpPr>
        <p:spPr>
          <a:xfrm>
            <a:off x="594361" y="1202635"/>
            <a:ext cx="10695572" cy="2851205"/>
          </a:xfrm>
        </p:spPr>
        <p:txBody>
          <a:bodyPr>
            <a:normAutofit fontScale="92500" lnSpcReduction="20000"/>
          </a:bodyPr>
          <a:lstStyle/>
          <a:p>
            <a:r>
              <a:rPr lang="sr-Cyrl-RS" dirty="0">
                <a:solidFill>
                  <a:schemeClr val="tx1"/>
                </a:solidFill>
              </a:rPr>
              <a:t>Запаљење зглоба и околних костију, јер се брзо шири
</a:t>
            </a:r>
            <a:r>
              <a:rPr lang="sr-Cyrl-RS" dirty="0" err="1">
                <a:solidFill>
                  <a:schemeClr val="tx1"/>
                </a:solidFill>
              </a:rPr>
              <a:t>Хематогено</a:t>
            </a:r>
            <a:r>
              <a:rPr lang="sr-Cyrl-RS" dirty="0">
                <a:solidFill>
                  <a:schemeClr val="tx1"/>
                </a:solidFill>
              </a:rPr>
              <a:t> ширење из примарног жаришта (најчешће плућа)
</a:t>
            </a:r>
            <a:r>
              <a:rPr lang="sr-Cyrl-RS" dirty="0" err="1">
                <a:solidFill>
                  <a:schemeClr val="tx1"/>
                </a:solidFill>
              </a:rPr>
              <a:t>Декалцинација</a:t>
            </a:r>
            <a:r>
              <a:rPr lang="sr-Cyrl-RS" dirty="0">
                <a:solidFill>
                  <a:schemeClr val="tx1"/>
                </a:solidFill>
              </a:rPr>
              <a:t>, сужење зглобног простора, </a:t>
            </a:r>
            <a:r>
              <a:rPr lang="sr-Cyrl-RS" dirty="0" err="1">
                <a:solidFill>
                  <a:schemeClr val="tx1"/>
                </a:solidFill>
              </a:rPr>
              <a:t>узуре</a:t>
            </a:r>
            <a:r>
              <a:rPr lang="sr-Cyrl-RS" dirty="0">
                <a:solidFill>
                  <a:schemeClr val="tx1"/>
                </a:solidFill>
              </a:rPr>
              <a:t> и </a:t>
            </a:r>
            <a:r>
              <a:rPr lang="sr-Cyrl-RS" dirty="0" err="1">
                <a:solidFill>
                  <a:schemeClr val="tx1"/>
                </a:solidFill>
              </a:rPr>
              <a:t>псеудоцисте</a:t>
            </a:r>
            <a:r>
              <a:rPr lang="sr-Cyrl-RS" dirty="0">
                <a:solidFill>
                  <a:schemeClr val="tx1"/>
                </a:solidFill>
              </a:rPr>
              <a:t>, </a:t>
            </a:r>
            <a:r>
              <a:rPr lang="sr-Cyrl-RS" dirty="0" err="1">
                <a:solidFill>
                  <a:schemeClr val="tx1"/>
                </a:solidFill>
              </a:rPr>
              <a:t>секвестри</a:t>
            </a:r>
            <a:r>
              <a:rPr lang="sr-Cyrl-RS" dirty="0">
                <a:solidFill>
                  <a:schemeClr val="tx1"/>
                </a:solidFill>
              </a:rPr>
              <a:t> у кости
Касније иде репарација са </a:t>
            </a:r>
            <a:r>
              <a:rPr lang="sr-Cyrl-RS" dirty="0" err="1">
                <a:solidFill>
                  <a:schemeClr val="tx1"/>
                </a:solidFill>
              </a:rPr>
              <a:t>анкилозом</a:t>
            </a:r>
            <a:r>
              <a:rPr lang="sr-Cyrl-RS" dirty="0">
                <a:solidFill>
                  <a:schemeClr val="tx1"/>
                </a:solidFill>
              </a:rPr>
              <a:t>
Хладни апсцес - </a:t>
            </a:r>
            <a:r>
              <a:rPr lang="sr-Cyrl-RS" dirty="0" err="1">
                <a:solidFill>
                  <a:schemeClr val="tx1"/>
                </a:solidFill>
              </a:rPr>
              <a:t>тбц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r>
              <a:rPr lang="sr-Cyrl-RS" dirty="0" err="1">
                <a:solidFill>
                  <a:schemeClr val="tx1"/>
                </a:solidFill>
              </a:rPr>
              <a:t>спондилитис</a:t>
            </a:r>
            <a:r>
              <a:rPr lang="sr-Cyrl-RS" dirty="0">
                <a:solidFill>
                  <a:schemeClr val="tx1"/>
                </a:solidFill>
              </a:rPr>
              <a:t> - хомогена јасно ограничена сенка </a:t>
            </a:r>
            <a:r>
              <a:rPr lang="sr-Cyrl-RS" dirty="0" err="1">
                <a:solidFill>
                  <a:schemeClr val="tx1"/>
                </a:solidFill>
              </a:rPr>
              <a:t>паравертебрално</a:t>
            </a:r>
            <a:r>
              <a:rPr lang="sr-Cyrl-RS" dirty="0">
                <a:solidFill>
                  <a:schemeClr val="tx1"/>
                </a:solidFill>
              </a:rPr>
              <a:t> са </a:t>
            </a:r>
            <a:r>
              <a:rPr lang="sr-Cyrl-RS" dirty="0" err="1">
                <a:solidFill>
                  <a:schemeClr val="tx1"/>
                </a:solidFill>
              </a:rPr>
              <a:t>одигнућем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r>
              <a:rPr lang="sr-Cyrl-RS" dirty="0" err="1">
                <a:solidFill>
                  <a:schemeClr val="tx1"/>
                </a:solidFill>
              </a:rPr>
              <a:t>м.псоаса</a:t>
            </a:r>
            <a:r>
              <a:rPr lang="sr-Cyrl-RS" dirty="0">
                <a:solidFill>
                  <a:schemeClr val="tx1"/>
                </a:solidFill>
              </a:rPr>
              <a:t>
Спина </a:t>
            </a:r>
            <a:r>
              <a:rPr lang="sr-Cyrl-RS" dirty="0" err="1">
                <a:solidFill>
                  <a:schemeClr val="tx1"/>
                </a:solidFill>
              </a:rPr>
              <a:t>вентоса</a:t>
            </a:r>
            <a:r>
              <a:rPr lang="sr-Cyrl-RS" dirty="0">
                <a:solidFill>
                  <a:schemeClr val="tx1"/>
                </a:solidFill>
              </a:rPr>
              <a:t> – око жаришта ствара се велика </a:t>
            </a:r>
            <a:r>
              <a:rPr lang="sr-Cyrl-RS" dirty="0" err="1">
                <a:solidFill>
                  <a:schemeClr val="tx1"/>
                </a:solidFill>
              </a:rPr>
              <a:t>периостална</a:t>
            </a:r>
            <a:r>
              <a:rPr lang="sr-Cyrl-RS" dirty="0">
                <a:solidFill>
                  <a:schemeClr val="tx1"/>
                </a:solidFill>
              </a:rPr>
              <a:t> реакција са коштаним наслагама у облику вретена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B9068C-7975-DA7A-AEB2-1E3A3D9C9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98" y="4340134"/>
            <a:ext cx="3359187" cy="25178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4EFE23-8E33-3EE0-5D3B-03EABC8A56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875" y="4303554"/>
            <a:ext cx="2840982" cy="249957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2A6667C-576E-2BED-7FBE-6F1834C56F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851" y="4248686"/>
            <a:ext cx="2883658" cy="260931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Може бити последица </a:t>
            </a:r>
            <a:r>
              <a:rPr lang="sr-Cyrl-RS" dirty="0">
                <a:solidFill>
                  <a:srgbClr val="FFFF00"/>
                </a:solidFill>
              </a:rPr>
              <a:t>локалне инфламаторне реакције </a:t>
            </a:r>
            <a:r>
              <a:rPr lang="sr-Cyrl-RS" dirty="0"/>
              <a:t>једног зглоба или чешће синовије више зглобова </a:t>
            </a:r>
            <a:r>
              <a:rPr lang="sr-Cyrl-RS" dirty="0">
                <a:solidFill>
                  <a:srgbClr val="FFFF00"/>
                </a:solidFill>
              </a:rPr>
              <a:t>у склопу системски болести</a:t>
            </a:r>
          </a:p>
          <a:p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838199" y="3784725"/>
            <a:ext cx="48407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>
                <a:solidFill>
                  <a:srgbClr val="FF0000"/>
                </a:solidFill>
              </a:rPr>
              <a:t>БОЛ</a:t>
            </a:r>
          </a:p>
          <a:p>
            <a:r>
              <a:rPr lang="sr-Cyrl-RS" sz="2400" dirty="0">
                <a:solidFill>
                  <a:srgbClr val="FF0000"/>
                </a:solidFill>
              </a:rPr>
              <a:t>ОТОК</a:t>
            </a:r>
          </a:p>
          <a:p>
            <a:r>
              <a:rPr lang="sr-Cyrl-RS" sz="2400" dirty="0">
                <a:solidFill>
                  <a:srgbClr val="FF0000"/>
                </a:solidFill>
              </a:rPr>
              <a:t>СМАЊЕН ФИЗИОЛОШКИ ПОКРЕТ</a:t>
            </a:r>
            <a:endParaRPr lang="sr-Latn-RS" sz="24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96024" y="2861395"/>
            <a:ext cx="5857777" cy="344746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Cyrl-RS" sz="2400" dirty="0"/>
              <a:t>Подела артритиса</a:t>
            </a:r>
          </a:p>
          <a:p>
            <a:r>
              <a:rPr lang="sr-Latn-RS" sz="2400" dirty="0"/>
              <a:t>-Остеоартритис</a:t>
            </a:r>
          </a:p>
          <a:p>
            <a:r>
              <a:rPr lang="sr-Latn-RS" sz="2400" dirty="0"/>
              <a:t>-Реуматоидни артритис</a:t>
            </a:r>
          </a:p>
          <a:p>
            <a:r>
              <a:rPr lang="sr-Latn-RS" sz="2400" dirty="0"/>
              <a:t>-Гихт</a:t>
            </a:r>
          </a:p>
          <a:p>
            <a:r>
              <a:rPr lang="sr-Latn-RS" sz="2400" dirty="0"/>
              <a:t>‑Септички артеритиси</a:t>
            </a:r>
          </a:p>
          <a:p>
            <a:r>
              <a:rPr lang="sr-Latn-RS" sz="2400" dirty="0"/>
              <a:t>‑Анколизирајући споднилитис ‑Бехтере</a:t>
            </a:r>
            <a:r>
              <a:rPr lang="sr-Cyrl-RS" sz="2400" dirty="0"/>
              <a:t>в</a:t>
            </a:r>
            <a:endParaRPr lang="sr-Latn-RS" sz="2400" dirty="0"/>
          </a:p>
          <a:p>
            <a:r>
              <a:rPr lang="sr-Latn-RS" sz="2400" dirty="0"/>
              <a:t>-Јувенилни артеритис</a:t>
            </a:r>
          </a:p>
          <a:p>
            <a:r>
              <a:rPr lang="sr-Latn-RS" sz="2400" dirty="0"/>
              <a:t>-Серонегативни артеритиси</a:t>
            </a:r>
          </a:p>
        </p:txBody>
      </p:sp>
    </p:spTree>
    <p:extLst>
      <p:ext uri="{BB962C8B-B14F-4D97-AF65-F5344CB8AC3E}">
        <p14:creationId xmlns:p14="http://schemas.microsoft.com/office/powerpoint/2010/main" val="660068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10;p16">
            <a:extLst>
              <a:ext uri="{FF2B5EF4-FFF2-40B4-BE49-F238E27FC236}">
                <a16:creationId xmlns:a16="http://schemas.microsoft.com/office/drawing/2014/main" id="{FE8724F5-BB84-9FA5-381B-922D038030A0}"/>
              </a:ext>
            </a:extLst>
          </p:cNvPr>
          <p:cNvSpPr txBox="1">
            <a:spLocks noGrp="1"/>
          </p:cNvSpPr>
          <p:nvPr/>
        </p:nvSpPr>
        <p:spPr>
          <a:xfrm>
            <a:off x="716280" y="1676401"/>
            <a:ext cx="10456545" cy="4974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0289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F9F9F9"/>
              </a:buClr>
              <a:buSzPts val="1170"/>
              <a:buFont typeface="Noto Sans Symbols"/>
              <a:buChar char="▣"/>
              <a:defRPr sz="2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440"/>
              <a:buFont typeface="Noto Sans Symbols"/>
              <a:buChar char="◼"/>
              <a:defRPr sz="2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2pPr>
            <a:lvl3pPr marL="1371600" marR="0" lvl="2" indent="-33718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710"/>
              <a:buFont typeface="Noto Sans Symbols"/>
              <a:buChar char="🢭"/>
              <a:defRPr sz="22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■"/>
              <a:defRPr sz="20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🢝"/>
              <a:defRPr sz="18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6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●"/>
              <a:defRPr sz="1400" b="0" i="0" u="none" strike="noStrike" cap="none">
                <a:solidFill>
                  <a:schemeClr val="lt1"/>
                </a:solidFill>
                <a:latin typeface="Book Antiqua"/>
                <a:ea typeface="Book Antiqua"/>
                <a:cs typeface="Book Antiqua"/>
                <a:sym typeface="Book Antiqua"/>
              </a:defRPr>
            </a:lvl9pPr>
          </a:lstStyle>
          <a:p>
            <a:pPr marL="136525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20"/>
              <a:buNone/>
              <a:tabLst/>
              <a:defRPr/>
            </a:pPr>
            <a:r>
              <a:rPr kumimoji="0" lang="sr-Latn-RS" sz="2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doni MT" panose="02070603080606020203" pitchFamily="18" charset="0"/>
                <a:sym typeface="Book Antiqua"/>
              </a:rPr>
              <a:t>      </a:t>
            </a:r>
          </a:p>
          <a:p>
            <a:pPr marL="136525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20"/>
              <a:buNone/>
              <a:tabLst/>
              <a:defRPr/>
            </a:pPr>
            <a:endParaRPr lang="sr-Latn-RS" sz="2000" kern="0" dirty="0">
              <a:solidFill>
                <a:schemeClr val="tx1"/>
              </a:solidFill>
              <a:latin typeface="Bodoni MT" panose="02070603080606020203" pitchFamily="18" charset="0"/>
            </a:endParaRPr>
          </a:p>
          <a:p>
            <a:pPr marL="136525" lvl="0" indent="0" defTabSz="914400">
              <a:lnSpc>
                <a:spcPct val="90000"/>
              </a:lnSpc>
              <a:spcBef>
                <a:spcPts val="0"/>
              </a:spcBef>
              <a:buSzPts val="1820"/>
              <a:buNone/>
              <a:defRPr/>
            </a:pPr>
            <a:r>
              <a:rPr lang="sr-Cyrl-RS" kern="0" dirty="0">
                <a:solidFill>
                  <a:srgbClr val="FF0000"/>
                </a:solidFill>
                <a:latin typeface="+mn-lt"/>
              </a:rPr>
              <a:t>КОНВЕНЦИОНАЛНА РТГ -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 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прва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имиџинг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 техника код сумње на коштану лезију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
</a:t>
            </a:r>
            <a:r>
              <a:rPr lang="sr-Latn-RS" kern="0" dirty="0">
                <a:solidFill>
                  <a:srgbClr val="FF0000"/>
                </a:solidFill>
                <a:latin typeface="+mn-lt"/>
              </a:rPr>
              <a:t>K</a:t>
            </a:r>
            <a:r>
              <a:rPr lang="sr-Cyrl-RS" kern="0" dirty="0">
                <a:solidFill>
                  <a:srgbClr val="FF0000"/>
                </a:solidFill>
                <a:latin typeface="+mn-lt"/>
              </a:rPr>
              <a:t>Т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 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- за одређивање природе лезије (прецизна локализација,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матрикс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, детаљи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кортекса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, детекција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цистичне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 и масне лезије)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
</a:t>
            </a:r>
            <a:r>
              <a:rPr lang="sr-Cyrl-RS" kern="0" dirty="0">
                <a:solidFill>
                  <a:srgbClr val="FF0000"/>
                </a:solidFill>
                <a:latin typeface="+mn-lt"/>
              </a:rPr>
              <a:t>МР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 -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 супериорна метода за одређивање патологије коштане сржи и веза са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неуроваскуларним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 структурама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
</a:t>
            </a:r>
            <a:r>
              <a:rPr lang="sr-Cyrl-RS" kern="0" dirty="0">
                <a:solidFill>
                  <a:srgbClr val="FF0000"/>
                </a:solidFill>
                <a:latin typeface="+mn-lt"/>
              </a:rPr>
              <a:t>СЦИНТИГРАФИЈА</a:t>
            </a:r>
            <a:r>
              <a:rPr lang="sr-Cyrl-RS" kern="0" dirty="0">
                <a:solidFill>
                  <a:srgbClr val="FFC000"/>
                </a:solidFill>
                <a:latin typeface="+mn-lt"/>
              </a:rPr>
              <a:t> 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- високо сензитивна али </a:t>
            </a:r>
            <a:r>
              <a:rPr lang="sr-Cyrl-RS" kern="0" dirty="0" err="1">
                <a:solidFill>
                  <a:schemeClr val="tx1"/>
                </a:solidFill>
                <a:latin typeface="+mn-lt"/>
              </a:rPr>
              <a:t>неспецифицна</a:t>
            </a:r>
            <a:r>
              <a:rPr lang="sr-Cyrl-RS" kern="0" dirty="0">
                <a:solidFill>
                  <a:schemeClr val="tx1"/>
                </a:solidFill>
                <a:latin typeface="+mn-lt"/>
              </a:rPr>
              <a:t> техника помаже код детекције метастаза</a:t>
            </a:r>
            <a:endParaRPr kumimoji="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Book Antiqua"/>
              <a:cs typeface="Book Antiqua"/>
              <a:sym typeface="Book Antiqu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3F2A4E-8B2B-2CA9-28AE-0C7E2C3F3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174" y="716281"/>
            <a:ext cx="9161146" cy="960120"/>
          </a:xfrm>
        </p:spPr>
        <p:txBody>
          <a:bodyPr/>
          <a:lstStyle/>
          <a:p>
            <a:r>
              <a:rPr lang="sr-Latn-RS" dirty="0"/>
              <a:t> </a:t>
            </a:r>
            <a:r>
              <a:rPr lang="sr-Cyrl-RS" dirty="0"/>
              <a:t>        ДИЈАГНОСТИЧКИ МОДАЛИТЕТИ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4455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</a:t>
            </a:r>
            <a:endParaRPr lang="sr-Latn-R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7307" y="891883"/>
            <a:ext cx="7722482" cy="36272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227095" y="4741586"/>
            <a:ext cx="720290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-Latn-RS" sz="2000" dirty="0"/>
              <a:t>(А). Морфолошке карактеристике нормалног</a:t>
            </a:r>
            <a:r>
              <a:rPr lang="sr-Cyrl-RS" sz="2000" dirty="0"/>
              <a:t> </a:t>
            </a:r>
            <a:r>
              <a:rPr lang="sr-Latn-RS" sz="2000" dirty="0"/>
              <a:t>зглоба.</a:t>
            </a:r>
          </a:p>
          <a:p>
            <a:r>
              <a:rPr lang="sr-Latn-RS" sz="2000" dirty="0"/>
              <a:t>(Б). Остеоартритис, деструкција хрскавице и субхондралне</a:t>
            </a:r>
            <a:r>
              <a:rPr lang="sr-Cyrl-RS" sz="2000" dirty="0"/>
              <a:t> </a:t>
            </a:r>
            <a:r>
              <a:rPr lang="sr-Latn-RS" sz="2000" dirty="0"/>
              <a:t>кости, сужење зглобног простора.</a:t>
            </a:r>
          </a:p>
          <a:p>
            <a:r>
              <a:rPr lang="sr-Latn-RS" sz="2000" dirty="0"/>
              <a:t>(Ц). Реуматоидни артритис, упала синовије пануси на споју</a:t>
            </a:r>
          </a:p>
          <a:p>
            <a:r>
              <a:rPr lang="sr-Latn-RS" sz="2000" dirty="0"/>
              <a:t>синовије и хрскавице.</a:t>
            </a:r>
          </a:p>
        </p:txBody>
      </p:sp>
    </p:spTree>
    <p:extLst>
      <p:ext uri="{BB962C8B-B14F-4D97-AF65-F5344CB8AC3E}">
        <p14:creationId xmlns:p14="http://schemas.microsoft.com/office/powerpoint/2010/main" val="16799462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АРТРИТИСИ</a:t>
            </a:r>
            <a:br>
              <a:rPr lang="sr-Cyrl-RS" dirty="0"/>
            </a:br>
            <a:r>
              <a:rPr lang="sr-Cyrl-RS" dirty="0"/>
              <a:t>	ОСТЕОАРТРИТИС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Најчешћи облик, јавља се у каснијем животном добу</a:t>
            </a:r>
          </a:p>
          <a:p>
            <a:pPr marL="148590" indent="0">
              <a:buNone/>
            </a:pPr>
            <a:endParaRPr lang="sr-Cyrl-RS" dirty="0"/>
          </a:p>
          <a:p>
            <a:r>
              <a:rPr lang="sr-Cyrl-RS" dirty="0"/>
              <a:t>Настаје због дегенеративних промена на хрскавици зглоба</a:t>
            </a:r>
          </a:p>
          <a:p>
            <a:pPr marL="148590" indent="0">
              <a:buNone/>
            </a:pPr>
            <a:r>
              <a:rPr lang="sr-Cyrl-RS" dirty="0"/>
              <a:t> </a:t>
            </a:r>
          </a:p>
          <a:p>
            <a:r>
              <a:rPr lang="sr-Cyrl-RS" dirty="0"/>
              <a:t>Захвата велике зглобове (колено, кук), мале зглобове (шаке и стопала), мали </a:t>
            </a:r>
            <a:r>
              <a:rPr lang="sr-Cyrl-RS" dirty="0" err="1"/>
              <a:t>интервертебрални</a:t>
            </a:r>
            <a:r>
              <a:rPr lang="sr-Cyrl-RS" dirty="0"/>
              <a:t> зглобови</a:t>
            </a:r>
          </a:p>
          <a:p>
            <a:pPr marL="148590" indent="0">
              <a:buNone/>
            </a:pPr>
            <a:endParaRPr lang="sr-Cyrl-RS" dirty="0"/>
          </a:p>
          <a:p>
            <a:r>
              <a:rPr lang="sr-Cyrl-RS" dirty="0"/>
              <a:t>Често се јавља са остеопорозом</a:t>
            </a:r>
          </a:p>
          <a:p>
            <a:endParaRPr lang="sr-Cyrl-RS" dirty="0"/>
          </a:p>
        </p:txBody>
      </p:sp>
    </p:spTree>
    <p:extLst>
      <p:ext uri="{BB962C8B-B14F-4D97-AF65-F5344CB8AC3E}">
        <p14:creationId xmlns:p14="http://schemas.microsoft.com/office/powerpoint/2010/main" val="2122247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АРТРИТИСИ</a:t>
            </a:r>
            <a:br>
              <a:rPr lang="sr-Cyrl-RS" dirty="0"/>
            </a:br>
            <a:r>
              <a:rPr lang="sr-Cyrl-RS" dirty="0"/>
              <a:t>	ОСТЕОАРТРИТИС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У почетку долази до ерозије хрскавице и контакта огољених делова кости</a:t>
            </a:r>
            <a:r>
              <a:rPr lang="sr-Cyrl-RS" dirty="0">
                <a:sym typeface="Wingdings" panose="05000000000000000000" pitchFamily="2" charset="2"/>
              </a:rPr>
              <a:t> бол и редукција покрета</a:t>
            </a:r>
          </a:p>
          <a:p>
            <a:r>
              <a:rPr lang="sr-Cyrl-RS" dirty="0">
                <a:sym typeface="Wingdings" panose="05000000000000000000" pitchFamily="2" charset="2"/>
              </a:rPr>
              <a:t>Стварају се остеофити</a:t>
            </a:r>
          </a:p>
          <a:p>
            <a:endParaRPr lang="sr-Cyrl-RS" dirty="0">
              <a:sym typeface="Wingdings" panose="05000000000000000000" pitchFamily="2" charset="2"/>
            </a:endParaRPr>
          </a:p>
          <a:p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745960" y="3321365"/>
            <a:ext cx="3392905" cy="3416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400" dirty="0"/>
              <a:t>РТГ: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Сужење зглобног простора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Остеопороза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Субхондрална склероза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Остеофити (фиксирају зглоб)</a:t>
            </a:r>
          </a:p>
          <a:p>
            <a:endParaRPr lang="sr-Latn-RS" sz="2400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747" y="3392307"/>
            <a:ext cx="4010527" cy="2784656"/>
          </a:xfrm>
          <a:prstGeom prst="rect">
            <a:avLst/>
          </a:prstGeom>
          <a:noFill/>
        </p:spPr>
      </p:pic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1687" y="3392307"/>
            <a:ext cx="1806099" cy="2784656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199" y="3392308"/>
            <a:ext cx="1760622" cy="278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30666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АРТРИТИСИ</a:t>
            </a:r>
            <a:br>
              <a:rPr lang="sr-Cyrl-RS" dirty="0"/>
            </a:br>
            <a:r>
              <a:rPr lang="sr-Cyrl-RS" dirty="0"/>
              <a:t>	РЕУМАТОИДНИ АРТРИТИС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Системска аутоимуна болест на синовији зглоба, захватајући прво интерфалангеалне, метакарпалне зглобове и ручни зглоб</a:t>
            </a:r>
          </a:p>
          <a:p>
            <a:r>
              <a:rPr lang="sr-Cyrl-RS" dirty="0"/>
              <a:t>Јавља се после 20. године, промене су симетричне</a:t>
            </a:r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7847031" y="4001294"/>
            <a:ext cx="2097069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400" dirty="0"/>
              <a:t>БОЛ</a:t>
            </a:r>
          </a:p>
          <a:p>
            <a:r>
              <a:rPr lang="sr-Cyrl-RS" sz="2400" dirty="0"/>
              <a:t>ЦРВЕНИЛО </a:t>
            </a:r>
          </a:p>
          <a:p>
            <a:r>
              <a:rPr lang="sr-Cyrl-RS" sz="2400" dirty="0"/>
              <a:t>ОТОК</a:t>
            </a:r>
          </a:p>
        </p:txBody>
      </p:sp>
      <p:sp>
        <p:nvSpPr>
          <p:cNvPr id="5" name="Rectangle 4"/>
          <p:cNvSpPr/>
          <p:nvPr/>
        </p:nvSpPr>
        <p:spPr>
          <a:xfrm>
            <a:off x="838200" y="4339848"/>
            <a:ext cx="51864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RS" sz="2800" dirty="0">
                <a:solidFill>
                  <a:srgbClr val="FF0000"/>
                </a:solidFill>
              </a:rPr>
              <a:t>МР</a:t>
            </a:r>
            <a:r>
              <a:rPr lang="sr-Cyrl-RS" sz="2800" dirty="0"/>
              <a:t> нарочито добар у раној фази</a:t>
            </a:r>
            <a:endParaRPr lang="sr-Latn-RS" sz="2800" dirty="0"/>
          </a:p>
        </p:txBody>
      </p:sp>
    </p:spTree>
    <p:extLst>
      <p:ext uri="{BB962C8B-B14F-4D97-AF65-F5344CB8AC3E}">
        <p14:creationId xmlns:p14="http://schemas.microsoft.com/office/powerpoint/2010/main" val="31265991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641" y="0"/>
            <a:ext cx="9704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4180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АРТРИТИСИ</a:t>
            </a:r>
            <a:br>
              <a:rPr lang="sr-Cyrl-RS" dirty="0"/>
            </a:br>
            <a:r>
              <a:rPr lang="sr-Cyrl-RS" dirty="0"/>
              <a:t>	РЕУМАТОИДНИ АРТРИТИС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Почиње стварањем </a:t>
            </a:r>
            <a:r>
              <a:rPr lang="sr-Cyrl-RS" dirty="0">
                <a:solidFill>
                  <a:srgbClr val="FFFF00"/>
                </a:solidFill>
              </a:rPr>
              <a:t>реуматоидног пануса </a:t>
            </a:r>
            <a:r>
              <a:rPr lang="sr-Cyrl-RS" dirty="0"/>
              <a:t>(фиброзни чворић) на припојима синовије и зглобне хрскавице, који својим растом еродира хрскавицу и задебљава синовију</a:t>
            </a:r>
          </a:p>
          <a:p>
            <a:r>
              <a:rPr lang="sr-Cyrl-RS" dirty="0"/>
              <a:t>Касније долази до </a:t>
            </a:r>
            <a:r>
              <a:rPr lang="sr-Cyrl-RS" dirty="0">
                <a:solidFill>
                  <a:srgbClr val="FFFF00"/>
                </a:solidFill>
              </a:rPr>
              <a:t>сужења зглобног простора</a:t>
            </a:r>
            <a:r>
              <a:rPr lang="sr-Cyrl-RS" dirty="0"/>
              <a:t>, </a:t>
            </a:r>
            <a:r>
              <a:rPr lang="sr-Cyrl-RS" dirty="0">
                <a:solidFill>
                  <a:srgbClr val="FFFF00"/>
                </a:solidFill>
              </a:rPr>
              <a:t>субхондрална склероза</a:t>
            </a:r>
            <a:r>
              <a:rPr lang="sr-Cyrl-RS" dirty="0"/>
              <a:t> и </a:t>
            </a:r>
            <a:r>
              <a:rPr lang="sr-Cyrl-RS" dirty="0">
                <a:solidFill>
                  <a:srgbClr val="FFFF00"/>
                </a:solidFill>
              </a:rPr>
              <a:t>периартикуларна остеопороза</a:t>
            </a:r>
            <a:r>
              <a:rPr lang="sr-Cyrl-RS" dirty="0"/>
              <a:t>, са развојем </a:t>
            </a:r>
            <a:r>
              <a:rPr lang="sr-Cyrl-RS" dirty="0">
                <a:solidFill>
                  <a:srgbClr val="FFFF00"/>
                </a:solidFill>
              </a:rPr>
              <a:t>узура</a:t>
            </a:r>
            <a:r>
              <a:rPr lang="sr-Cyrl-RS" dirty="0"/>
              <a:t> на хрскавици</a:t>
            </a:r>
          </a:p>
          <a:p>
            <a:r>
              <a:rPr lang="sr-Cyrl-RS" dirty="0"/>
              <a:t>У последњем стадијуму се развијају </a:t>
            </a:r>
            <a:r>
              <a:rPr lang="sr-Cyrl-RS" dirty="0">
                <a:solidFill>
                  <a:srgbClr val="FFFF00"/>
                </a:solidFill>
              </a:rPr>
              <a:t>луксације</a:t>
            </a:r>
            <a:r>
              <a:rPr lang="sr-Cyrl-RS" dirty="0"/>
              <a:t> и </a:t>
            </a:r>
            <a:r>
              <a:rPr lang="sr-Cyrl-RS" dirty="0">
                <a:solidFill>
                  <a:srgbClr val="FFFF00"/>
                </a:solidFill>
              </a:rPr>
              <a:t>анкилозе</a:t>
            </a:r>
            <a:r>
              <a:rPr lang="sr-Cyrl-RS" dirty="0"/>
              <a:t> (зглоб фиксиран и непокретан)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24297234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>
          <a:xfrm>
            <a:off x="1419321" y="318163"/>
            <a:ext cx="4447309" cy="1720702"/>
          </a:xfrm>
        </p:spPr>
        <p:txBody>
          <a:bodyPr>
            <a:normAutofit fontScale="90000"/>
          </a:bodyPr>
          <a:lstStyle/>
          <a:p>
            <a:r>
              <a:rPr lang="en-US" sz="2400" dirty="0">
                <a:solidFill>
                  <a:srgbClr val="7B9899"/>
                </a:solidFill>
              </a:rPr>
              <a:t> </a:t>
            </a:r>
            <a:br>
              <a:rPr lang="sr-Cyrl-RS" sz="2400" dirty="0">
                <a:solidFill>
                  <a:srgbClr val="7B9899"/>
                </a:solidFill>
              </a:rPr>
            </a:br>
            <a:br>
              <a:rPr lang="sr-Cyrl-RS" sz="2400" dirty="0">
                <a:solidFill>
                  <a:srgbClr val="7B9899"/>
                </a:solidFill>
              </a:rPr>
            </a:br>
            <a:r>
              <a:rPr lang="sr-Cyrl-RS" dirty="0"/>
              <a:t>Реуматоидни артритис</a:t>
            </a:r>
            <a:endParaRPr lang="en-US" dirty="0"/>
          </a:p>
        </p:txBody>
      </p:sp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1075038" y="2038864"/>
            <a:ext cx="5250334" cy="243428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1600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1. стадијум - сужење зглобних простора са </a:t>
            </a:r>
            <a:r>
              <a:rPr lang="sr-Cyrl-RS" dirty="0" err="1">
                <a:solidFill>
                  <a:schemeClr val="tx1"/>
                </a:solidFill>
              </a:rPr>
              <a:t>псеудоцистама</a:t>
            </a:r>
            <a:r>
              <a:rPr lang="sr-Cyrl-RS" dirty="0">
                <a:solidFill>
                  <a:schemeClr val="tx1"/>
                </a:solidFill>
              </a:rPr>
              <a:t>
2. стадијум - </a:t>
            </a:r>
            <a:r>
              <a:rPr lang="sr-Cyrl-RS" dirty="0" err="1">
                <a:solidFill>
                  <a:schemeClr val="tx1"/>
                </a:solidFill>
              </a:rPr>
              <a:t>узуре</a:t>
            </a:r>
            <a:r>
              <a:rPr lang="sr-Cyrl-RS" dirty="0">
                <a:solidFill>
                  <a:schemeClr val="tx1"/>
                </a:solidFill>
              </a:rPr>
              <a:t>
3. стадијум - </a:t>
            </a:r>
            <a:r>
              <a:rPr lang="sr-Cyrl-RS" dirty="0" err="1">
                <a:solidFill>
                  <a:schemeClr val="tx1"/>
                </a:solidFill>
              </a:rPr>
              <a:t>сублуксације</a:t>
            </a:r>
            <a:r>
              <a:rPr lang="sr-Cyrl-RS" dirty="0">
                <a:solidFill>
                  <a:schemeClr val="tx1"/>
                </a:solidFill>
              </a:rPr>
              <a:t> и </a:t>
            </a:r>
            <a:r>
              <a:rPr lang="sr-Cyrl-RS" dirty="0" err="1">
                <a:solidFill>
                  <a:schemeClr val="tx1"/>
                </a:solidFill>
              </a:rPr>
              <a:t>луксације</a:t>
            </a:r>
            <a:r>
              <a:rPr lang="sr-Cyrl-RS" dirty="0">
                <a:solidFill>
                  <a:schemeClr val="tx1"/>
                </a:solidFill>
              </a:rPr>
              <a:t>
4. стадијум - </a:t>
            </a:r>
            <a:r>
              <a:rPr lang="sr-Cyrl-RS" dirty="0" err="1">
                <a:solidFill>
                  <a:schemeClr val="tx1"/>
                </a:solidFill>
              </a:rPr>
              <a:t>анкилоза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FFE856-5946-FBEC-5F54-862E7B88D8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525" y="4473146"/>
            <a:ext cx="3667617" cy="2384854"/>
          </a:xfrm>
          <a:prstGeom prst="rect">
            <a:avLst/>
          </a:prstGeom>
        </p:spPr>
      </p:pic>
      <p:pic>
        <p:nvPicPr>
          <p:cNvPr id="5122" name="Picture 2" descr="See the source image">
            <a:extLst>
              <a:ext uri="{FF2B5EF4-FFF2-40B4-BE49-F238E27FC236}">
                <a16:creationId xmlns:a16="http://schemas.microsoft.com/office/drawing/2014/main" id="{3DB9ADD6-FBD1-7183-5FD3-6CD52B90CA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01"/>
          <a:stretch/>
        </p:blipFill>
        <p:spPr bwMode="auto">
          <a:xfrm>
            <a:off x="6875318" y="0"/>
            <a:ext cx="531668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АРТРИТИСИ</a:t>
            </a:r>
            <a:br>
              <a:rPr lang="sr-Cyrl-RS" dirty="0"/>
            </a:br>
            <a:r>
              <a:rPr lang="sr-Cyrl-RS" dirty="0"/>
              <a:t>	ГИХТ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Започиње на првом </a:t>
            </a:r>
            <a:r>
              <a:rPr lang="sr-Cyrl-RS" dirty="0" err="1"/>
              <a:t>метатарзофалангеалном</a:t>
            </a:r>
            <a:r>
              <a:rPr lang="sr-Cyrl-RS" dirty="0"/>
              <a:t> зглобу</a:t>
            </a:r>
          </a:p>
          <a:p>
            <a:r>
              <a:rPr lang="sr-Cyrl-RS" dirty="0"/>
              <a:t>Јак бол, црвенило и оток, а као последица поремећаја метаболизма урата који се таложе у зглобној капсули</a:t>
            </a:r>
          </a:p>
          <a:p>
            <a:pPr marL="0" indent="0">
              <a:buNone/>
            </a:pPr>
            <a:endParaRPr lang="sr-Cyrl-RS" dirty="0"/>
          </a:p>
          <a:p>
            <a:pPr marL="0" indent="0">
              <a:buNone/>
            </a:pPr>
            <a:endParaRPr lang="sr-Latn-RS" dirty="0"/>
          </a:p>
        </p:txBody>
      </p:sp>
      <p:sp>
        <p:nvSpPr>
          <p:cNvPr id="4" name="Rectangle 3"/>
          <p:cNvSpPr/>
          <p:nvPr/>
        </p:nvSpPr>
        <p:spPr>
          <a:xfrm>
            <a:off x="311818" y="3544094"/>
            <a:ext cx="5422232" cy="230832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sr-Cyrl-RS" sz="2400" dirty="0"/>
              <a:t>РТГ</a:t>
            </a:r>
            <a:r>
              <a:rPr lang="sr-Cyrl-RS" sz="2400" dirty="0">
                <a:sym typeface="Wingdings" panose="05000000000000000000" pitchFamily="2" charset="2"/>
              </a:rPr>
              <a:t>:</a:t>
            </a:r>
          </a:p>
          <a:p>
            <a:r>
              <a:rPr lang="sr-Cyrl-RS" sz="2400" dirty="0">
                <a:sym typeface="Wingdings" panose="05000000000000000000" pitchFamily="2" charset="2"/>
              </a:rPr>
              <a:t> Јасно ограничена узура </a:t>
            </a:r>
          </a:p>
          <a:p>
            <a:r>
              <a:rPr lang="sr-Cyrl-RS" sz="2400" dirty="0">
                <a:sym typeface="Wingdings" panose="05000000000000000000" pitchFamily="2" charset="2"/>
              </a:rPr>
              <a:t> Склеротична реакција </a:t>
            </a:r>
          </a:p>
          <a:p>
            <a:r>
              <a:rPr lang="sr-Cyrl-RS" sz="2400" dirty="0">
                <a:sym typeface="Wingdings" panose="05000000000000000000" pitchFamily="2" charset="2"/>
              </a:rPr>
              <a:t> Мекоткивна сенка (кристали урата)- </a:t>
            </a:r>
            <a:r>
              <a:rPr lang="sr-Latn-RS" sz="2400" dirty="0">
                <a:sym typeface="Wingdings" panose="05000000000000000000" pitchFamily="2" charset="2"/>
              </a:rPr>
              <a:t>	tofi urici</a:t>
            </a:r>
            <a:endParaRPr lang="sr-Cyrl-RS" sz="2400" dirty="0">
              <a:sym typeface="Wingdings" panose="05000000000000000000" pitchFamily="2" charset="2"/>
            </a:endParaRPr>
          </a:p>
          <a:p>
            <a:endParaRPr lang="sr-Cyrl-RS" sz="2400" dirty="0"/>
          </a:p>
        </p:txBody>
      </p:sp>
      <p:pic>
        <p:nvPicPr>
          <p:cNvPr id="2050" name="Picture 2" descr="Gout symptoms: Should you walk with gout? Gout triggers and foods to avoid  | Express.co.u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590925"/>
            <a:ext cx="5619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47395"/>
          <a:stretch/>
        </p:blipFill>
        <p:spPr>
          <a:xfrm>
            <a:off x="6303112" y="3544094"/>
            <a:ext cx="3202800" cy="3333750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 rot="1570574">
            <a:off x="8735924" y="3573011"/>
            <a:ext cx="577516" cy="100689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0600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БЕХТЕРЕВА БОЛЕСТ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Серонегативни артритис који захвата кичмени стуб, захватајући лигаменте</a:t>
            </a:r>
          </a:p>
          <a:p>
            <a:endParaRPr lang="sr-Cyrl-RS" dirty="0"/>
          </a:p>
          <a:p>
            <a:r>
              <a:rPr lang="sr-Cyrl-RS" dirty="0"/>
              <a:t>Почиње инфламацијом на месту споја </a:t>
            </a:r>
            <a:r>
              <a:rPr lang="sr-Latn-RS" dirty="0"/>
              <a:t>anulus fibrosusa</a:t>
            </a:r>
            <a:r>
              <a:rPr lang="sr-Cyrl-RS" dirty="0"/>
              <a:t> интервертебралног диска са предњим и задњим лонгитудиналним лигаментом, шири се у лигаменте и наставља фиброзом и осификацијом лигамената</a:t>
            </a:r>
          </a:p>
          <a:p>
            <a:endParaRPr lang="sr-Cyrl-RS" dirty="0"/>
          </a:p>
          <a:p>
            <a:r>
              <a:rPr lang="sr-Cyrl-RS" dirty="0"/>
              <a:t>Коначно доводи до кифозе и фиксације кичменог стуба</a:t>
            </a:r>
          </a:p>
          <a:p>
            <a:endParaRPr lang="sr-Cyrl-RS" dirty="0"/>
          </a:p>
          <a:p>
            <a:r>
              <a:rPr lang="sr-Cyrl-RS" dirty="0"/>
              <a:t>РТГ опис кичменог стуга: </a:t>
            </a:r>
            <a:r>
              <a:rPr lang="sr-Cyrl-RS" dirty="0">
                <a:solidFill>
                  <a:srgbClr val="FF0000"/>
                </a:solidFill>
              </a:rPr>
              <a:t>изглед „бамбусовог штапа“</a:t>
            </a:r>
            <a:endParaRPr lang="sr-Latn-R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441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312" y="1027906"/>
            <a:ext cx="11735375" cy="497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66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 idx="4294967295"/>
          </p:nvPr>
        </p:nvSpPr>
        <p:spPr>
          <a:xfrm>
            <a:off x="762000" y="426721"/>
            <a:ext cx="10302240" cy="170688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ru-RU" dirty="0">
                <a:ea typeface="Arial"/>
                <a:cs typeface="Arial"/>
                <a:sym typeface="Arial"/>
              </a:rPr>
              <a:t>Компјутеризована томографија (КТ) код болести коштано-зглобног система</a:t>
            </a:r>
            <a:endParaRPr sz="3600" dirty="0"/>
          </a:p>
        </p:txBody>
      </p:sp>
      <p:sp useBgFill="1">
        <p:nvSpPr>
          <p:cNvPr id="64" name="Google Shape;64;p9"/>
          <p:cNvSpPr txBox="1">
            <a:spLocks noGrp="1"/>
          </p:cNvSpPr>
          <p:nvPr>
            <p:ph type="body" idx="4294967295"/>
          </p:nvPr>
        </p:nvSpPr>
        <p:spPr>
          <a:xfrm>
            <a:off x="624840" y="2636520"/>
            <a:ext cx="11567160" cy="2377440"/>
          </a:xfrm>
          <a:prstGeom prst="rect">
            <a:avLst/>
          </a:prstGeom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ru-RU" sz="3200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Хернијација дискуса
Спинална стеноза
Траума
Сложене кости (кичма, карлица)
Екстензија тумора</a:t>
            </a:r>
            <a:endParaRPr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БЕХТЕРЕВА БОЛЕСТ</a:t>
            </a:r>
            <a:endParaRPr lang="sr-Latn-R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78E943D-999F-467C-E470-5972143D0C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90688"/>
            <a:ext cx="2939716" cy="3846170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004" y="1690688"/>
            <a:ext cx="2944595" cy="384617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687" y="1690688"/>
            <a:ext cx="2909538" cy="3846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5364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4495"/>
            <a:ext cx="10515600" cy="1325563"/>
          </a:xfrm>
        </p:spPr>
        <p:txBody>
          <a:bodyPr/>
          <a:lstStyle/>
          <a:p>
            <a:r>
              <a:rPr lang="sr-Cyrl-RS" dirty="0"/>
              <a:t>                        ТУМОРИ КОСТИ</a:t>
            </a:r>
            <a:endParaRPr lang="sr-Latn-R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869895"/>
              </p:ext>
            </p:extLst>
          </p:nvPr>
        </p:nvGraphicFramePr>
        <p:xfrm>
          <a:off x="1447800" y="124495"/>
          <a:ext cx="9639298" cy="685652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130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30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6799">
                <a:tc>
                  <a:txBody>
                    <a:bodyPr/>
                    <a:lstStyle/>
                    <a:p>
                      <a:r>
                        <a:rPr lang="sr-Cyrl-RS" dirty="0"/>
                        <a:t>Класификација</a:t>
                      </a:r>
                      <a:r>
                        <a:rPr lang="sr-Cyrl-RS" baseline="0" dirty="0"/>
                        <a:t> тумора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Бенигни 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Малигни </a:t>
                      </a:r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216">
                <a:tc rowSpan="2">
                  <a:txBody>
                    <a:bodyPr/>
                    <a:lstStyle/>
                    <a:p>
                      <a:r>
                        <a:rPr lang="sr-Cyrl-RS" dirty="0"/>
                        <a:t>Коштаног порекла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Остеом</a:t>
                      </a:r>
                      <a:endParaRPr lang="sr-Latn-R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r-Cyrl-RS" dirty="0"/>
                        <a:t>Остеосарком </a:t>
                      </a:r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216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216">
                <a:tc rowSpan="2">
                  <a:txBody>
                    <a:bodyPr/>
                    <a:lstStyle/>
                    <a:p>
                      <a:r>
                        <a:rPr lang="sr-Cyrl-RS" dirty="0"/>
                        <a:t>Хрскавичавог порекла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Хондробластом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Хондросарком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216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Енхондром 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Остеокластом</a:t>
                      </a:r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2216">
                <a:tc rowSpan="2">
                  <a:txBody>
                    <a:bodyPr/>
                    <a:lstStyle/>
                    <a:p>
                      <a:r>
                        <a:rPr lang="sr-Cyrl-RS" dirty="0"/>
                        <a:t>Порекла коштане сржи</a:t>
                      </a:r>
                      <a:endParaRPr lang="sr-Latn-R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Мијелом</a:t>
                      </a:r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2216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Јуингов</a:t>
                      </a:r>
                      <a:r>
                        <a:rPr lang="sr-Cyrl-RS" baseline="0" dirty="0"/>
                        <a:t> сарком</a:t>
                      </a:r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2216">
                <a:tc>
                  <a:txBody>
                    <a:bodyPr/>
                    <a:lstStyle/>
                    <a:p>
                      <a:r>
                        <a:rPr lang="sr-Cyrl-RS" dirty="0"/>
                        <a:t>Васкуларни</a:t>
                      </a:r>
                      <a:r>
                        <a:rPr lang="sr-Cyrl-RS" baseline="0" dirty="0"/>
                        <a:t> тумори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Хемангиом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3870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RS" dirty="0"/>
                        <a:t>Остали тумори везивног ткива</a:t>
                      </a:r>
                      <a:endParaRPr lang="sr-Latn-RS" dirty="0"/>
                    </a:p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Липоми</a:t>
                      </a:r>
                      <a:endParaRPr lang="sr-Latn-R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3324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Фиброми</a:t>
                      </a:r>
                      <a:endParaRPr lang="sr-Latn-R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2216">
                <a:tc rowSpan="2">
                  <a:txBody>
                    <a:bodyPr/>
                    <a:lstStyle/>
                    <a:p>
                      <a:r>
                        <a:rPr lang="sr-Cyrl-RS" dirty="0"/>
                        <a:t>Недиференцирани</a:t>
                      </a:r>
                      <a:r>
                        <a:rPr lang="sr-Cyrl-RS" baseline="0" dirty="0"/>
                        <a:t> саркоми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Хондром</a:t>
                      </a:r>
                      <a:endParaRPr lang="sr-Latn-R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2216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Адамантиом</a:t>
                      </a:r>
                      <a:endParaRPr lang="sr-Latn-R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68879">
                <a:tc rowSpan="2">
                  <a:txBody>
                    <a:bodyPr/>
                    <a:lstStyle/>
                    <a:p>
                      <a:r>
                        <a:rPr lang="sr-Cyrl-RS" dirty="0"/>
                        <a:t>Туморолике лезије</a:t>
                      </a:r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Солитарна коштана циста</a:t>
                      </a:r>
                      <a:endParaRPr lang="sr-Latn-R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668879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RS" dirty="0"/>
                        <a:t>Анеуризматска  коштана циста</a:t>
                      </a:r>
                      <a:endParaRPr lang="sr-Latn-R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1701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3351" y="2049924"/>
            <a:ext cx="4476750" cy="32289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>
                <a:solidFill>
                  <a:srgbClr val="FFFF00"/>
                </a:solidFill>
                <a:sym typeface="Wingdings" panose="05000000000000000000" pitchFamily="2" charset="2"/>
              </a:rPr>
              <a:t>Периостална</a:t>
            </a:r>
            <a:r>
              <a:rPr lang="sr-Cyrl-RS" dirty="0">
                <a:sym typeface="Wingdings" panose="05000000000000000000" pitchFamily="2" charset="2"/>
              </a:rPr>
              <a:t> </a:t>
            </a:r>
            <a:r>
              <a:rPr lang="sr-Cyrl-RS" dirty="0">
                <a:solidFill>
                  <a:srgbClr val="FFFF00"/>
                </a:solidFill>
                <a:sym typeface="Wingdings" panose="05000000000000000000" pitchFamily="2" charset="2"/>
              </a:rPr>
              <a:t>реакција</a:t>
            </a:r>
            <a:r>
              <a:rPr lang="sr-Cyrl-RS" dirty="0">
                <a:sym typeface="Wingdings" panose="05000000000000000000" pitchFamily="2" charset="2"/>
              </a:rPr>
              <a:t> којом се покушава ограничити лезија</a:t>
            </a:r>
          </a:p>
          <a:p>
            <a:pPr lvl="2"/>
            <a:r>
              <a:rPr lang="sr-Cyrl-RS" dirty="0">
                <a:sym typeface="Wingdings" panose="05000000000000000000" pitchFamily="2" charset="2"/>
              </a:rPr>
              <a:t>Бенигна- континуирана, хомогена, дискретна</a:t>
            </a:r>
          </a:p>
          <a:p>
            <a:pPr lvl="2"/>
            <a:r>
              <a:rPr lang="sr-Cyrl-RS" dirty="0">
                <a:sym typeface="Wingdings" panose="05000000000000000000" pitchFamily="2" charset="2"/>
              </a:rPr>
              <a:t>Малигна- дисконтинуирана</a:t>
            </a:r>
          </a:p>
          <a:p>
            <a:pPr lvl="3"/>
            <a:r>
              <a:rPr lang="sr-Cyrl-RS" dirty="0">
                <a:sym typeface="Wingdings" panose="05000000000000000000" pitchFamily="2" charset="2"/>
              </a:rPr>
              <a:t>Спикуларни тип (остеосарком)</a:t>
            </a:r>
          </a:p>
          <a:p>
            <a:pPr lvl="3"/>
            <a:r>
              <a:rPr lang="sr-Cyrl-RS" dirty="0">
                <a:sym typeface="Wingdings" panose="05000000000000000000" pitchFamily="2" charset="2"/>
              </a:rPr>
              <a:t>Кодманов троугао</a:t>
            </a:r>
          </a:p>
          <a:p>
            <a:pPr lvl="3"/>
            <a:r>
              <a:rPr lang="sr-Cyrl-RS" dirty="0">
                <a:sym typeface="Wingdings" panose="05000000000000000000" pitchFamily="2" charset="2"/>
              </a:rPr>
              <a:t>Изгледа „луковице“ (Јуингов сарком)</a:t>
            </a:r>
          </a:p>
          <a:p>
            <a:r>
              <a:rPr lang="sr-Cyrl-RS" dirty="0">
                <a:solidFill>
                  <a:srgbClr val="FFFF00"/>
                </a:solidFill>
                <a:sym typeface="Wingdings" panose="05000000000000000000" pitchFamily="2" charset="2"/>
              </a:rPr>
              <a:t>Зона кости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Епифиза- хондробластом и гигантоцелуларни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Метафиза- остеосарком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Дијафиза- Јуингов сарком</a:t>
            </a:r>
          </a:p>
          <a:p>
            <a:r>
              <a:rPr lang="sr-Cyrl-RS" dirty="0">
                <a:solidFill>
                  <a:srgbClr val="FFFF00"/>
                </a:solidFill>
                <a:sym typeface="Wingdings" panose="05000000000000000000" pitchFamily="2" charset="2"/>
              </a:rPr>
              <a:t>Узраст</a:t>
            </a:r>
            <a:r>
              <a:rPr lang="sr-Cyrl-RS" dirty="0">
                <a:sym typeface="Wingdings" panose="05000000000000000000" pitchFamily="2" charset="2"/>
              </a:rPr>
              <a:t> болесника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Пре 30. године су чешћи малигнитети- остеосарком, Јуингов сарком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После 30. године- метастазе, гигантоцелуларни тумор, хондросарком</a:t>
            </a:r>
            <a:endParaRPr lang="sr-Latn-RS" dirty="0"/>
          </a:p>
          <a:p>
            <a:endParaRPr lang="sr-Cyrl-RS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8183037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9D972-45B9-30A4-1A2D-0F4C64005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941" y="1374933"/>
            <a:ext cx="4593220" cy="4808153"/>
          </a:xfrm>
        </p:spPr>
        <p:txBody>
          <a:bodyPr>
            <a:normAutofit fontScale="92500" lnSpcReduction="20000"/>
          </a:bodyPr>
          <a:lstStyle/>
          <a:p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ЦТ и МР утврђују локализацију и проширеност неоплазме, а могу указати и на специфичну дијагнозу. Ако се сумња на метастатске или мултицентричне туморе, радиоизотопном сцинтиграфијом се претражује цели костур.
Биопсија је по правилу темељ дијагнозе. Патологу треба предочити релевантне податке из анамнезе и радиолошког налаза. Хистопатолошка дијагноза није увек лака па је потребно биоптирати довољно ткива из репрезентативног дијела тумора.</a:t>
            </a:r>
            <a:endParaRPr lang="en-GB" sz="18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148C93-D56F-3A4A-FE45-FC9392B71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0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269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/>
              <a:t>Описивање туморске промене</a:t>
            </a:r>
          </a:p>
          <a:p>
            <a:pPr marL="0" indent="0">
              <a:buNone/>
            </a:pPr>
            <a:endParaRPr lang="sr-Cyrl-RS" dirty="0"/>
          </a:p>
          <a:p>
            <a:r>
              <a:rPr lang="sr-Cyrl-RS" dirty="0"/>
              <a:t>Промена се мора </a:t>
            </a:r>
            <a:r>
              <a:rPr lang="sr-Cyrl-RS" dirty="0">
                <a:solidFill>
                  <a:srgbClr val="FFFF00"/>
                </a:solidFill>
              </a:rPr>
              <a:t>упоредити са нормалном </a:t>
            </a:r>
            <a:r>
              <a:rPr lang="sr-Cyrl-RS" dirty="0"/>
              <a:t>структуром</a:t>
            </a:r>
          </a:p>
          <a:p>
            <a:pPr lvl="1"/>
            <a:r>
              <a:rPr lang="sr-Cyrl-RS" dirty="0"/>
              <a:t>Остеолитична (мањи интензитет)- остеосарком, гигантоцелуларни, метастазе</a:t>
            </a:r>
          </a:p>
          <a:p>
            <a:pPr lvl="1"/>
            <a:r>
              <a:rPr lang="sr-Cyrl-RS" dirty="0"/>
              <a:t>Остеосклеротична (већи интензитет)- остеосарком, хондросарком, фиброзна коштана </a:t>
            </a:r>
            <a:r>
              <a:rPr lang="sr-Cyrl-RS" dirty="0" err="1"/>
              <a:t>дисплазија</a:t>
            </a:r>
            <a:endParaRPr lang="sr-Cyrl-RS" dirty="0"/>
          </a:p>
          <a:p>
            <a:pPr marL="605790" lvl="1" indent="0">
              <a:buNone/>
            </a:pPr>
            <a:endParaRPr lang="sr-Cyrl-RS" dirty="0"/>
          </a:p>
          <a:p>
            <a:r>
              <a:rPr lang="sr-Cyrl-RS" dirty="0"/>
              <a:t>Анализа </a:t>
            </a:r>
            <a:r>
              <a:rPr lang="sr-Cyrl-RS" dirty="0">
                <a:solidFill>
                  <a:srgbClr val="FFFF00"/>
                </a:solidFill>
              </a:rPr>
              <a:t>„прелазне зоне“ </a:t>
            </a:r>
            <a:r>
              <a:rPr lang="sr-Cyrl-RS" dirty="0"/>
              <a:t>између нормалне кости и промене</a:t>
            </a:r>
          </a:p>
          <a:p>
            <a:pPr lvl="1"/>
            <a:r>
              <a:rPr lang="sr-Cyrl-RS" dirty="0"/>
              <a:t>Јасна, танка, као оловком повучена</a:t>
            </a:r>
            <a:r>
              <a:rPr lang="sr-Cyrl-RS" dirty="0">
                <a:sym typeface="Wingdings" panose="05000000000000000000" pitchFamily="2" charset="2"/>
              </a:rPr>
              <a:t> највероватније бенигна</a:t>
            </a:r>
          </a:p>
          <a:p>
            <a:pPr lvl="1"/>
            <a:r>
              <a:rPr lang="sr-Cyrl-RS" dirty="0">
                <a:sym typeface="Wingdings" panose="05000000000000000000" pitchFamily="2" charset="2"/>
              </a:rPr>
              <a:t>Широка, нејасна  вероватно малигна</a:t>
            </a:r>
          </a:p>
          <a:p>
            <a:pPr marL="457200" lvl="1" indent="0">
              <a:buNone/>
            </a:pPr>
            <a:r>
              <a:rPr lang="sr-Cyrl-RS" dirty="0">
                <a:sym typeface="Wingdings" panose="05000000000000000000" pitchFamily="2" charset="2"/>
              </a:rPr>
              <a:t>Уколико се описују склеротичне промене хронично обољење</a:t>
            </a:r>
          </a:p>
        </p:txBody>
      </p:sp>
    </p:spTree>
    <p:extLst>
      <p:ext uri="{BB962C8B-B14F-4D97-AF65-F5344CB8AC3E}">
        <p14:creationId xmlns:p14="http://schemas.microsoft.com/office/powerpoint/2010/main" val="34715603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53ADA-1D05-9AE4-D5BF-E95023D25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</a:t>
            </a:r>
            <a:r>
              <a:rPr lang="sr-Cyrl-RS" dirty="0" err="1"/>
              <a:t>сТЕОМ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D340CF-8E08-1949-ED49-30E510CA4F80}"/>
              </a:ext>
            </a:extLst>
          </p:cNvPr>
          <p:cNvSpPr txBox="1"/>
          <p:nvPr/>
        </p:nvSpPr>
        <p:spPr>
          <a:xfrm>
            <a:off x="990600" y="1729580"/>
            <a:ext cx="1016793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/>
              <a:t>Бенигни тумор коштаног ткива- спорог раста
Периостално депоновање реактивне кости узроковано траумом
Не рецидивира,  нема малигне алтерације
Настаје на површини кости, најчешће на кранио - фацијалним костима (према орбити, синусима - фронтални и етмоидални, усној дупљи, захвата и карлицу, дуге кости екстремитета)
Мали - асимптоматски 
Већи – симптоми услед локалног раста: болни оток, главобоља, синузитис, егзофталмус, поремећај вида</a:t>
            </a:r>
            <a:endParaRPr lang="en-GB" dirty="0"/>
          </a:p>
          <a:p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" t="2629" b="2028"/>
          <a:stretch/>
        </p:blipFill>
        <p:spPr>
          <a:xfrm>
            <a:off x="9625755" y="3987800"/>
            <a:ext cx="2479159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201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EBE9B-C0E5-89CD-FBE8-12395CF41F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150" y="624840"/>
            <a:ext cx="5368290" cy="3185160"/>
          </a:xfrm>
        </p:spPr>
        <p:txBody>
          <a:bodyPr/>
          <a:lstStyle/>
          <a:p>
            <a:pPr marL="148590" indent="0">
              <a:buNone/>
            </a:pPr>
            <a:r>
              <a:rPr lang="ru-RU" dirty="0">
                <a:solidFill>
                  <a:schemeClr val="tx1"/>
                </a:solidFill>
              </a:rPr>
              <a:t>ОСТЕОМ
Лезија ограничена на делове кости које продукује периост.</a:t>
            </a:r>
          </a:p>
          <a:p>
            <a:pPr marL="148590" indent="0"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Радиографија : 
солитарни или мултипли фокуси остеосклерозе - протрузију у синус или се издижу са ивице кости из које су настали 
контуре глатке или лобулиране , хомогене грађе
изглед –стационаран годинама
периостални остеоми - на кортикалној површини клавикуле, скапуле и цевастим костима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5208C-DB91-9BED-5488-165B53B62B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20" y="1530671"/>
            <a:ext cx="3773751" cy="52064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FA93E3-2BF5-1583-D05D-97039FB8F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4588" y="-15240"/>
            <a:ext cx="2523963" cy="214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769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itle 1">
            <a:extLst>
              <a:ext uri="{FF2B5EF4-FFF2-40B4-BE49-F238E27FC236}">
                <a16:creationId xmlns:a16="http://schemas.microsoft.com/office/drawing/2014/main" id="{65081F5B-FA53-8BAA-265B-75EB3BC95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</a:t>
            </a:r>
            <a:r>
              <a:rPr lang="sr-Cyrl-RS" dirty="0" err="1"/>
              <a:t>ностоза</a:t>
            </a:r>
            <a:r>
              <a:rPr lang="en-GB" dirty="0"/>
              <a:t> </a:t>
            </a:r>
            <a:r>
              <a:rPr lang="en-GB" i="1" dirty="0"/>
              <a:t>(insula compacta, bone island)</a:t>
            </a:r>
          </a:p>
        </p:txBody>
      </p:sp>
      <p:sp useBgFill="1">
        <p:nvSpPr>
          <p:cNvPr id="3" name="Text Placeholder 2">
            <a:extLst>
              <a:ext uri="{FF2B5EF4-FFF2-40B4-BE49-F238E27FC236}">
                <a16:creationId xmlns:a16="http://schemas.microsoft.com/office/drawing/2014/main" id="{F80BA543-0FC1-57C6-0EA2-CDFC35D1F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086" y="1480230"/>
            <a:ext cx="9995807" cy="271621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Подједнако код мушкараца и жена у свим узрастима
Предоминантно се јавља на карлици, проксималном фемуру и ребрима
Радиографија : солитарне или мултипле склеротичне зоне са дискретном маргином, округлог или овалног облика.
Диференцијална дијагноза : остеом, остеоидни остеом, енхондром, инфаркт кости, фиброзна дисплазија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6BDEDD-D4E2-6598-34EA-F97D1AC5AE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4466218"/>
            <a:ext cx="2386322" cy="23917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E7360E5-919D-CD7F-F073-C5C1560666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217" y="4466218"/>
            <a:ext cx="2348097" cy="23917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271" y="4443807"/>
            <a:ext cx="2444719" cy="23917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4466218"/>
            <a:ext cx="2244090" cy="239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060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"/>
            <a:ext cx="7772400" cy="1143000"/>
          </a:xfrm>
        </p:spPr>
        <p:txBody>
          <a:bodyPr/>
          <a:lstStyle/>
          <a:p>
            <a:pPr marL="484632">
              <a:defRPr/>
            </a:pPr>
            <a:r>
              <a:rPr lang="sr-Cyrl-RS" sz="2800" dirty="0"/>
              <a:t>ОСТЕ</a:t>
            </a:r>
            <a:r>
              <a:rPr lang="sr-Latn-RS" sz="2800" dirty="0"/>
              <a:t>O</a:t>
            </a:r>
            <a:r>
              <a:rPr lang="sr-Cyrl-RS" sz="2800" dirty="0"/>
              <a:t>ИД ОСТЕОМ</a:t>
            </a:r>
            <a:endParaRPr lang="en-US" sz="2800" dirty="0"/>
          </a:p>
        </p:txBody>
      </p:sp>
      <p:sp useBgFill="1"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468086" y="1698171"/>
            <a:ext cx="7952014" cy="4214813"/>
          </a:xfrm>
        </p:spPr>
        <p:txBody>
          <a:bodyPr>
            <a:normAutofit fontScale="25000" lnSpcReduction="20000"/>
          </a:bodyPr>
          <a:lstStyle/>
          <a:p>
            <a:pPr marL="448056" indent="-384048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sl-SI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7200" dirty="0">
                <a:solidFill>
                  <a:schemeClr val="tx1"/>
                </a:solidFill>
                <a:cs typeface="Times New Roman" pitchFamily="18" charset="0"/>
              </a:rPr>
              <a:t>Бенигни остеобластни тумор са хистолошком абнормалношћу која се манифестује као централно језгро од васкуларног остеоидног ткива и периферне зоне склеротичне кости.
М &gt; Ж , животна доб: 10-30 година
Предилекционо место: дијафиза дугих цевастих кости
Клиничка слика: 
       - локализован бол, интензиван, посебно ноћу, пролази на салицилате (аспирин) јер тумор повећано синтетише простангландине; 
       - скелет у развоју : хипоплазија кости – краћи екстремитет, деформација склелета у виду тортиколиса и сколиозе, мишићна атрофија и успорење раста.</a:t>
            </a:r>
            <a:endParaRPr lang="en-US" sz="7200" dirty="0">
              <a:solidFill>
                <a:srgbClr val="FFFF5B"/>
              </a:solidFill>
              <a:cs typeface="Times New Roman" pitchFamily="18" charset="0"/>
            </a:endParaRPr>
          </a:p>
        </p:txBody>
      </p:sp>
      <p:pic>
        <p:nvPicPr>
          <p:cNvPr id="24580" name="Picture 5" descr="Osteoid Osteoma | SpringerLin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88743" y="1698171"/>
            <a:ext cx="1643062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Osteoid osteoma at site of healed fracture. | Download Scientific Diagram"/>
          <p:cNvPicPr>
            <a:picLocks noChangeAspect="1" noChangeArrowheads="1"/>
          </p:cNvPicPr>
          <p:nvPr/>
        </p:nvPicPr>
        <p:blipFill>
          <a:blip r:embed="rId4"/>
          <a:srcRect b="10564"/>
          <a:stretch>
            <a:fillRect/>
          </a:stretch>
        </p:blipFill>
        <p:spPr bwMode="auto">
          <a:xfrm>
            <a:off x="10631805" y="15240"/>
            <a:ext cx="1500187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2209800" y="15240"/>
            <a:ext cx="7772400" cy="1143000"/>
          </a:xfrm>
        </p:spPr>
        <p:txBody>
          <a:bodyPr/>
          <a:lstStyle/>
          <a:p>
            <a:pPr marL="484632">
              <a:defRPr/>
            </a:pPr>
            <a:r>
              <a:rPr lang="sr-Cyrl-RS" sz="2800" dirty="0"/>
              <a:t>ОСТЕ</a:t>
            </a:r>
            <a:r>
              <a:rPr lang="sr-Latn-RS" sz="2800" dirty="0"/>
              <a:t>O</a:t>
            </a:r>
            <a:r>
              <a:rPr lang="sr-Cyrl-RS" sz="2800" dirty="0"/>
              <a:t>ИД ОСТЕОМ</a:t>
            </a:r>
            <a:endParaRPr lang="en-US" sz="2800" dirty="0"/>
          </a:p>
        </p:txBody>
      </p:sp>
      <p:sp useBgFill="1"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468086" y="1698171"/>
            <a:ext cx="5214257" cy="4038599"/>
          </a:xfrm>
        </p:spPr>
        <p:txBody>
          <a:bodyPr>
            <a:normAutofit fontScale="32500" lnSpcReduction="20000"/>
          </a:bodyPr>
          <a:lstStyle/>
          <a:p>
            <a:pPr marL="448056" indent="-384048">
              <a:lnSpc>
                <a:spcPct val="80000"/>
              </a:lnSpc>
              <a:spcAft>
                <a:spcPts val="0"/>
              </a:spcAft>
              <a:buFont typeface="Wingdings 2"/>
              <a:buChar char=""/>
              <a:defRPr/>
            </a:pPr>
            <a:endParaRPr lang="sl-SI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749808" indent="-685800">
              <a:lnSpc>
                <a:spcPct val="120000"/>
              </a:lnSpc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endParaRPr lang="ru-RU" sz="5600" dirty="0">
              <a:solidFill>
                <a:schemeClr val="tx1"/>
              </a:solidFill>
              <a:cs typeface="Times New Roman" pitchFamily="18" charset="0"/>
            </a:endParaRPr>
          </a:p>
          <a:p>
            <a:pPr marL="749808" indent="-685800">
              <a:lnSpc>
                <a:spcPct val="120000"/>
              </a:lnSpc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5600" dirty="0">
                <a:solidFill>
                  <a:schemeClr val="tx1"/>
                </a:solidFill>
                <a:cs typeface="Times New Roman" pitchFamily="18" charset="0"/>
              </a:rPr>
              <a:t>
Радиографија : централно локализована овална или округла зона смањене густине кости, мања од 1cm у пречнику, окружена зоном хомогене склеротичне кости
ТХ : праћење промене; радикална хируршка ексцизија
Рецидиви: ретки након хируршког лечења, нема малигне алтерације</a:t>
            </a:r>
            <a:endParaRPr lang="en-US" sz="1800" dirty="0">
              <a:solidFill>
                <a:srgbClr val="FFFF5B"/>
              </a:solidFill>
              <a:cs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1B615D-5098-B3A7-37EF-9E25A3CF9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8056" y="2037144"/>
            <a:ext cx="2723944" cy="30835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612A7C-A822-AB6B-6CA6-0F00F686B9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8598" y="332834"/>
            <a:ext cx="1499746" cy="424318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B3C761-CE68-7681-8910-8C801BCC0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5233" y="1948951"/>
            <a:ext cx="1639966" cy="421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1993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6718" y="1417636"/>
            <a:ext cx="1115568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ПРЕДНОСТ КТ-а
неинвазивна метода добра контрастна резолуција
могућност мерења густине ткива 
смањено зрачење 
</a:t>
            </a:r>
          </a:p>
          <a:p>
            <a:r>
              <a:rPr lang="ru-RU" sz="2800" dirty="0"/>
              <a:t>НЕДОСТАЦИ КТ-а
ограничено поље прегледа 
артефакти од металних страних тела</a:t>
            </a:r>
            <a:endParaRPr lang="sr-Latn-RS" sz="2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E5644D-FB80-3E16-301E-38BAFB9F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КТ ДИЈАГНОСТИКА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6716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81091" y="-1"/>
            <a:ext cx="6336879" cy="1643743"/>
          </a:xfrm>
        </p:spPr>
        <p:txBody>
          <a:bodyPr>
            <a:norm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sr-Cyrl-RS" sz="3200" dirty="0">
                <a:latin typeface="+mn-lt"/>
                <a:cs typeface="Times New Roman" pitchFamily="18" charset="0"/>
              </a:rPr>
              <a:t>НЕОСИФИСИРАЈУЋИ ФИБРОМ</a:t>
            </a:r>
            <a:endParaRPr lang="en-US" sz="3200" dirty="0">
              <a:latin typeface="+mn-lt"/>
              <a:cs typeface="Times New Roman" pitchFamily="18" charset="0"/>
            </a:endParaRPr>
          </a:p>
        </p:txBody>
      </p:sp>
      <p:sp>
        <p:nvSpPr>
          <p:cNvPr id="16077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85877"/>
            <a:ext cx="7753349" cy="4676774"/>
          </a:xfrm>
        </p:spPr>
        <p:txBody>
          <a:bodyPr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sl-SI" sz="19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8056" indent="-384048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Животна доб 10-20 година
Предилекциона места:</a:t>
            </a:r>
          </a:p>
          <a:p>
            <a:pPr marL="406908" indent="-342900"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ru-RU" sz="2400" dirty="0">
                <a:solidFill>
                  <a:schemeClr val="tx1"/>
                </a:solidFill>
                <a:cs typeface="Times New Roman" pitchFamily="18" charset="0"/>
              </a:rPr>
              <a:t>кости фацијалног масива (лица и вилице) – спорорастући тумор, добро ограничен, захвата већу површину;                               
Клинички налаз- безболном експанзивном променом на месту корена зуба у мандибули, ређе у максили.                           
       РТГ - добро дефинисана уни или мултилокуларна зона остеолизе са различитим степеном калцификације.</a:t>
            </a:r>
            <a:endParaRPr lang="en-US" sz="2400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4" name="Picture 12" descr="Diagnostic Imaging of Mandible &amp; Maxilla"/>
          <p:cNvPicPr>
            <a:picLocks noChangeAspect="1" noChangeArrowheads="1"/>
          </p:cNvPicPr>
          <p:nvPr/>
        </p:nvPicPr>
        <p:blipFill>
          <a:blip r:embed="rId2"/>
          <a:srcRect l="2058" t="4762" r="3277" b="7143"/>
          <a:stretch>
            <a:fillRect/>
          </a:stretch>
        </p:blipFill>
        <p:spPr bwMode="auto">
          <a:xfrm>
            <a:off x="8524874" y="3929063"/>
            <a:ext cx="3286125" cy="2643187"/>
          </a:xfrm>
          <a:prstGeom prst="rect">
            <a:avLst/>
          </a:prstGeom>
          <a:noFill/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5" name="Picture 14" descr="Case 22: panoramic radiograph of a central ossifying fibroma... | Download  Scientific Diagram"/>
          <p:cNvPicPr>
            <a:picLocks noChangeAspect="1" noChangeArrowheads="1"/>
          </p:cNvPicPr>
          <p:nvPr/>
        </p:nvPicPr>
        <p:blipFill>
          <a:blip r:embed="rId3"/>
          <a:srcRect b="7143"/>
          <a:stretch>
            <a:fillRect/>
          </a:stretch>
        </p:blipFill>
        <p:spPr bwMode="auto">
          <a:xfrm>
            <a:off x="8524876" y="1071563"/>
            <a:ext cx="3286125" cy="2652712"/>
          </a:xfrm>
          <a:prstGeom prst="rect">
            <a:avLst/>
          </a:prstGeom>
          <a:noFill/>
          <a:ln>
            <a:solidFill>
              <a:schemeClr val="bg2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95472" y="357166"/>
            <a:ext cx="7772400" cy="928694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sl-SI" sz="2800" b="1" dirty="0">
                <a:solidFill>
                  <a:schemeClr val="bg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sr-Cyrl-RS" sz="2800" dirty="0">
                <a:cs typeface="Times New Roman" pitchFamily="18" charset="0"/>
              </a:rPr>
              <a:t>НЕОСИФИСИРАЈУЋИ ФИБРОМ</a:t>
            </a:r>
            <a:endParaRPr lang="en-US" sz="2800" dirty="0">
              <a:cs typeface="Times New Roman" pitchFamily="18" charset="0"/>
            </a:endParaRPr>
          </a:p>
        </p:txBody>
      </p:sp>
      <p:pic>
        <p:nvPicPr>
          <p:cNvPr id="47107" name="Picture 6" descr="DSCN1043"/>
          <p:cNvPicPr>
            <a:picLocks noChangeAspect="1" noChangeArrowheads="1"/>
          </p:cNvPicPr>
          <p:nvPr/>
        </p:nvPicPr>
        <p:blipFill rotWithShape="1">
          <a:blip r:embed="rId2">
            <a:lum bright="-6000" contrast="6000"/>
          </a:blip>
          <a:srcRect l="1" t="6410" r="31050" b="18085"/>
          <a:stretch/>
        </p:blipFill>
        <p:spPr bwMode="auto">
          <a:xfrm>
            <a:off x="5167312" y="1687998"/>
            <a:ext cx="1857375" cy="3295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3" name="Picture 10" descr="Non-ossifying fibroma - Wikipedia"/>
          <p:cNvPicPr>
            <a:picLocks noChangeAspect="1" noChangeArrowheads="1"/>
          </p:cNvPicPr>
          <p:nvPr/>
        </p:nvPicPr>
        <p:blipFill>
          <a:blip r:embed="rId3"/>
          <a:srcRect r="7143"/>
          <a:stretch>
            <a:fillRect/>
          </a:stretch>
        </p:blipFill>
        <p:spPr bwMode="auto">
          <a:xfrm>
            <a:off x="7405748" y="1691405"/>
            <a:ext cx="1857375" cy="3277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Rectangle 11"/>
          <p:cNvSpPr/>
          <p:nvPr/>
        </p:nvSpPr>
        <p:spPr>
          <a:xfrm>
            <a:off x="650292" y="1571624"/>
            <a:ext cx="413595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8056" indent="-384048">
              <a:spcBef>
                <a:spcPct val="0"/>
              </a:spcBef>
              <a:buFont typeface="Wingdings 2"/>
              <a:buChar char=""/>
              <a:defRPr/>
            </a:pPr>
            <a:r>
              <a:rPr lang="ru-RU" dirty="0">
                <a:cs typeface="Times New Roman" pitchFamily="18" charset="0"/>
              </a:rPr>
              <a:t>      Дуге цевасте кости-локализација на дијафизи је типична, средња трећина предња страна кости. 
       Некада је први симптом патолошка фрактура / псеудоартроза.                                         
       Радиографија : интракортикална остеолитична лезија, добро ограничена склеротичном кости, изглед мултиплих мехурића</a:t>
            </a:r>
            <a:r>
              <a:rPr lang="sl-SI" dirty="0">
                <a:cs typeface="Times New Roman" pitchFamily="18" charset="0"/>
              </a:rPr>
              <a:t>(“bubble like areas”) </a:t>
            </a:r>
          </a:p>
          <a:p>
            <a:pPr marL="448056" indent="-384048">
              <a:spcBef>
                <a:spcPct val="0"/>
              </a:spcBef>
              <a:buFont typeface="Wingdings 2"/>
              <a:buChar char=""/>
              <a:defRPr/>
            </a:pPr>
            <a:endParaRPr lang="sl-SI" dirty="0">
              <a:cs typeface="Times New Roman" pitchFamily="18" charset="0"/>
            </a:endParaRPr>
          </a:p>
          <a:p>
            <a:pPr marL="448056" indent="-384048">
              <a:spcBef>
                <a:spcPct val="0"/>
              </a:spcBef>
              <a:buFont typeface="Courier New" panose="02070309020205020404" pitchFamily="49" charset="0"/>
              <a:buChar char="o"/>
              <a:defRPr/>
            </a:pPr>
            <a:r>
              <a:rPr lang="ru-RU" dirty="0">
                <a:cs typeface="Times New Roman" pitchFamily="18" charset="0"/>
              </a:rPr>
              <a:t>Дијагноза : радиолошка
Добра прогноза, могућа спонтана регресија</a:t>
            </a:r>
            <a:endParaRPr lang="sl-SI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386386-3B52-24B9-6205-36C8737F79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0609" y="1657517"/>
            <a:ext cx="1893697" cy="32770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br>
              <a:rPr lang="sr-Cyrl-RS" dirty="0"/>
            </a:br>
            <a:r>
              <a:rPr lang="sr-Cyrl-RS" dirty="0" err="1"/>
              <a:t>Остеосарком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Најчешћи малигнитет кости</a:t>
            </a:r>
          </a:p>
          <a:p>
            <a:r>
              <a:rPr lang="sr-Cyrl-RS" dirty="0"/>
              <a:t>Јавља се најчешће до 30. године, а други пик је шеста деценија</a:t>
            </a:r>
          </a:p>
          <a:p>
            <a:r>
              <a:rPr lang="sr-Cyrl-RS" dirty="0"/>
              <a:t>Предилекциона места су метафизе тибије, фемура и хумеруса</a:t>
            </a:r>
          </a:p>
          <a:p>
            <a:r>
              <a:rPr lang="sr-Cyrl-RS" dirty="0"/>
              <a:t>Јавља се бол који се појачава ноћу и оток</a:t>
            </a:r>
          </a:p>
          <a:p>
            <a:endParaRPr lang="sr-Cyrl-RS" dirty="0"/>
          </a:p>
          <a:p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335280" y="3977640"/>
            <a:ext cx="3611880" cy="193899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/>
              <a:t>ОСТЕОЛИЗА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/>
              <a:t>ЗОНЕ СКЛЕРОЗЕ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/>
              <a:t>ПЕРИОСТНА РЕАКЦИЈА (СПИКУЛЕ,  КОДМАНОВ ТРОУГАО)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sz="2000" dirty="0"/>
          </a:p>
        </p:txBody>
      </p:sp>
      <p:pic>
        <p:nvPicPr>
          <p:cNvPr id="5" name="Picture 4" descr="G:\osteosarkom ili Ewning.jpg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10"/>
          <a:stretch/>
        </p:blipFill>
        <p:spPr bwMode="auto">
          <a:xfrm>
            <a:off x="4662445" y="3141296"/>
            <a:ext cx="2867110" cy="35547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F:\skenirane slike\IMG_5483.jp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20" r="5988"/>
          <a:stretch/>
        </p:blipFill>
        <p:spPr bwMode="auto">
          <a:xfrm>
            <a:off x="8785900" y="2683482"/>
            <a:ext cx="3327910" cy="40365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402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  </a:t>
            </a:r>
            <a:br>
              <a:rPr lang="sr-Cyrl-RS" dirty="0"/>
            </a:br>
            <a:r>
              <a:rPr lang="sr-Cyrl-RS" dirty="0"/>
              <a:t>ХОНДРОСАРКОМ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r>
              <a:rPr lang="sr-Cyrl-RS" dirty="0"/>
              <a:t>Јавља се у 4. и 5. деценији, на било којој хрскавичавој локализацији, најчешће на екстремитетима и карлици</a:t>
            </a:r>
          </a:p>
          <a:p>
            <a:r>
              <a:rPr lang="sr-Cyrl-RS" dirty="0"/>
              <a:t>Није агресиван, оток и деформација могу перзистирати годинама</a:t>
            </a:r>
          </a:p>
          <a:p>
            <a:r>
              <a:rPr lang="sr-Cyrl-RS" dirty="0"/>
              <a:t>Туморска маса деформише кост и расте екстраосеално са „</a:t>
            </a:r>
            <a:r>
              <a:rPr lang="sr-Latn-RS" dirty="0"/>
              <a:t>pop corn</a:t>
            </a:r>
            <a:r>
              <a:rPr lang="sr-Cyrl-RS" dirty="0"/>
              <a:t>“ калцификацијама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587" y="3827297"/>
            <a:ext cx="4279099" cy="303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04489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br>
              <a:rPr lang="sr-Cyrl-RS" dirty="0"/>
            </a:br>
            <a:r>
              <a:rPr lang="sr-Cyrl-RS" dirty="0"/>
              <a:t>	Јуингов сарком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Код млађих особа, чешће мушкараца</a:t>
            </a:r>
          </a:p>
          <a:p>
            <a:r>
              <a:rPr lang="sr-Cyrl-RS" dirty="0"/>
              <a:t>Предилекционо место је дијафиза дугих кости, хистолошки је грађен од ситних округлих ћелија</a:t>
            </a:r>
          </a:p>
          <a:p>
            <a:r>
              <a:rPr lang="sr-Cyrl-RS" dirty="0"/>
              <a:t>Карактеришу га бол и оток</a:t>
            </a:r>
          </a:p>
          <a:p>
            <a:r>
              <a:rPr lang="sr-Cyrl-RS" dirty="0"/>
              <a:t>Тешко разликовати од остеомијелитиса</a:t>
            </a:r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174308" y="3715765"/>
            <a:ext cx="3925252" cy="15696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ОСТЕОЛИЗА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RS" sz="2400" dirty="0"/>
              <a:t>ПРЕИОСТАЛН</a:t>
            </a:r>
            <a:r>
              <a:rPr lang="sr-Latn-RS" sz="2400" dirty="0"/>
              <a:t>A </a:t>
            </a:r>
            <a:r>
              <a:rPr lang="sr-Cyrl-RS" sz="2400" dirty="0"/>
              <a:t>РЕАКЦИ</a:t>
            </a:r>
            <a:r>
              <a:rPr lang="sr-Latn-RS" sz="2400" dirty="0"/>
              <a:t>JA</a:t>
            </a:r>
            <a:r>
              <a:rPr lang="sr-Cyrl-RS" sz="2400" dirty="0"/>
              <a:t> ПО ТИПУ ЛУКОВИЦЕ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3" t="1402" r="12652" b="6970"/>
          <a:stretch/>
        </p:blipFill>
        <p:spPr bwMode="auto">
          <a:xfrm>
            <a:off x="8930640" y="3565800"/>
            <a:ext cx="3383280" cy="329219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r="6093" b="10253"/>
          <a:stretch/>
        </p:blipFill>
        <p:spPr bwMode="auto">
          <a:xfrm>
            <a:off x="4258628" y="3535072"/>
            <a:ext cx="3239452" cy="33229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364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br>
              <a:rPr lang="sr-Cyrl-RS" dirty="0"/>
            </a:br>
            <a:r>
              <a:rPr lang="sr-Cyrl-RS" dirty="0"/>
              <a:t>	ОСТЕОКЛАСТОМ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RS" dirty="0"/>
              <a:t>Гигантоцелуларни тумор, јавља се у детињству, бенигне природе, али може малигно алтерисати</a:t>
            </a:r>
          </a:p>
          <a:p>
            <a:r>
              <a:rPr lang="sr-Cyrl-RS" dirty="0"/>
              <a:t>Бол, оток и честе патолошке фрактуре</a:t>
            </a:r>
          </a:p>
          <a:p>
            <a:r>
              <a:rPr lang="sr-Cyrl-RS" dirty="0"/>
              <a:t>Локализација је углавном око колена, дисталног радијуса и сакрум</a:t>
            </a:r>
            <a:endParaRPr lang="sr-Latn-RS" dirty="0"/>
          </a:p>
        </p:txBody>
      </p:sp>
      <p:sp>
        <p:nvSpPr>
          <p:cNvPr id="4" name="TextBox 3"/>
          <p:cNvSpPr txBox="1"/>
          <p:nvPr/>
        </p:nvSpPr>
        <p:spPr>
          <a:xfrm>
            <a:off x="1034716" y="3657600"/>
            <a:ext cx="6432884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Зона остеолизе, непосредно уз зглобну хрскавицу- метафиза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400" dirty="0"/>
              <a:t>Нема прелазну зону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7786" y="3169920"/>
            <a:ext cx="2924613" cy="368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56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ТУМОРИ КОСТИ</a:t>
            </a:r>
            <a:br>
              <a:rPr lang="sr-Cyrl-RS" dirty="0"/>
            </a:br>
            <a:r>
              <a:rPr lang="sr-Cyrl-RS" dirty="0"/>
              <a:t>МЕТАСТАЗЕ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  <a:p>
            <a:r>
              <a:rPr lang="sr-Cyrl-RS" dirty="0">
                <a:solidFill>
                  <a:schemeClr val="tx1"/>
                </a:solidFill>
              </a:rPr>
              <a:t>Најчешће су примарни тумори из простате, дојке и плућа</a:t>
            </a:r>
          </a:p>
          <a:p>
            <a:pPr marL="148590" indent="0">
              <a:buNone/>
            </a:pPr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Бол, оток и патолошке фрактуре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Чешће су метастазе </a:t>
            </a:r>
            <a:r>
              <a:rPr lang="sr-Cyrl-RS" dirty="0" err="1">
                <a:solidFill>
                  <a:schemeClr val="tx1"/>
                </a:solidFill>
              </a:rPr>
              <a:t>аксијалног</a:t>
            </a:r>
            <a:r>
              <a:rPr lang="sr-Cyrl-RS" dirty="0">
                <a:solidFill>
                  <a:schemeClr val="tx1"/>
                </a:solidFill>
              </a:rPr>
              <a:t> скелета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Могу бити остеолитичне и остебластичне (карцином простате)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90% остеолитичних промена су метастазе</a:t>
            </a:r>
          </a:p>
          <a:p>
            <a:pPr marL="148590" indent="0">
              <a:buNone/>
            </a:pPr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Сцинтиграфија (</a:t>
            </a:r>
            <a:r>
              <a:rPr lang="sr-Latn-RS" dirty="0">
                <a:solidFill>
                  <a:schemeClr val="tx1"/>
                </a:solidFill>
              </a:rPr>
              <a:t>SPECT</a:t>
            </a:r>
            <a:r>
              <a:rPr lang="sr-Cyrl-RS" dirty="0">
                <a:solidFill>
                  <a:schemeClr val="tx1"/>
                </a:solidFill>
              </a:rPr>
              <a:t>)</a:t>
            </a:r>
            <a:r>
              <a:rPr lang="sr-Latn-R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tx1"/>
                </a:solidFill>
              </a:rPr>
              <a:t>скелета је метод избора</a:t>
            </a:r>
          </a:p>
        </p:txBody>
      </p:sp>
    </p:spTree>
    <p:extLst>
      <p:ext uri="{BB962C8B-B14F-4D97-AF65-F5344CB8AC3E}">
        <p14:creationId xmlns:p14="http://schemas.microsoft.com/office/powerpoint/2010/main" val="22685663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9022080" cy="1493520"/>
          </a:xfrm>
        </p:spPr>
        <p:txBody>
          <a:bodyPr>
            <a:norm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sr-Cyrl-RS" sz="2800" dirty="0"/>
              <a:t>СЕКУНДАРНИ МАЛИГНИ ТУМОРИ -МЕТАСТАЗЕ</a:t>
            </a:r>
            <a:endParaRPr lang="en-US" sz="2800" dirty="0"/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731520" y="770259"/>
            <a:ext cx="9936480" cy="5929312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>
                <a:solidFill>
                  <a:schemeClr val="bg1"/>
                </a:solidFill>
                <a:cs typeface="Times New Roman" pitchFamily="18" charset="0"/>
              </a:rPr>
              <a:t>На трећем месту, после плућа и јетре.
Најчешће у кости метастазирају : Ца дојке, простате, бубрега, плућа и штитасте жлезде. 
Настају хематогеним путем 
</a:t>
            </a:r>
            <a:r>
              <a:rPr lang="ru-RU" sz="2300" dirty="0">
                <a:solidFill>
                  <a:schemeClr val="tx1"/>
                </a:solidFill>
                <a:cs typeface="Times New Roman" pitchFamily="18" charset="0"/>
              </a:rPr>
              <a:t>1 . Путем шупљих вена (кавални тип) – примарни филтер су плућа;
2 . Путем портне вене (примарни филтер јетра; други су плућа; Ту ГИТ-а);
3 . Путем плућних вена (филтри капилари великог крвотока) 
4.  или ређе перконтинуитатем, директним ширењем процеса из околине</a:t>
            </a:r>
            <a:endParaRPr lang="sl-SI" sz="2300" i="1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029829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158430"/>
            <a:ext cx="8717280" cy="1838010"/>
          </a:xfrm>
        </p:spPr>
        <p:txBody>
          <a:bodyPr>
            <a:norm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sr-Cyrl-RS" sz="2800" dirty="0"/>
              <a:t>СЕКУНДАРНИ МАЛИГНИ ТУМОРИ КОСТИ</a:t>
            </a:r>
            <a:br>
              <a:rPr lang="sr-Latn-RS" sz="2800"/>
            </a:br>
            <a:endParaRPr lang="en-US" sz="2800" dirty="0"/>
          </a:p>
        </p:txBody>
      </p:sp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>
          <a:xfrm>
            <a:off x="731520" y="1243147"/>
            <a:ext cx="9936480" cy="5495611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lnSpc>
                <a:spcPct val="120000"/>
              </a:lnSpc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>
                <a:solidFill>
                  <a:schemeClr val="tx1"/>
                </a:solidFill>
                <a:cs typeface="Times New Roman" pitchFamily="18" charset="0"/>
              </a:rPr>
              <a:t>
Нема их у костима шака и стопала
Радиолошка подела:
Остеолитичне (Ца бубрега, надбубрега, штитасте жлезде, Јуингов сарком)
Остеобластне (Ца простате)
Мешовите (Ца плућа и дојке)
Код деце – ретинобластом, неуробластом, рабдомиосарком</a:t>
            </a:r>
            <a:endParaRPr lang="sl-SI" sz="23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822960" lvl="1" eaLnBrk="1" fontAlgn="auto" hangingPunct="1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ü"/>
              <a:defRPr/>
            </a:pPr>
            <a:endParaRPr lang="sl-SI" sz="2300" i="1" dirty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7413962" y="276058"/>
            <a:ext cx="3690934" cy="642942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sl-SI" sz="3200" b="1" dirty="0">
                <a:solidFill>
                  <a:schemeClr val="bg2">
                    <a:lumMod val="20000"/>
                    <a:lumOff val="80000"/>
                  </a:schemeClr>
                </a:solidFill>
              </a:rPr>
              <a:t>                    </a:t>
            </a:r>
            <a:r>
              <a:rPr lang="sr-Cyrl-RS" sz="3200" b="1" dirty="0">
                <a:solidFill>
                  <a:schemeClr val="tx1"/>
                </a:solidFill>
              </a:rPr>
              <a:t>Метастазе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51203" name="Picture 3" descr="DSCN102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lum bright="6000" contrast="6000"/>
          </a:blip>
          <a:srcRect b="20808"/>
          <a:stretch>
            <a:fillRect/>
          </a:stretch>
        </p:blipFill>
        <p:spPr>
          <a:xfrm>
            <a:off x="419147" y="513825"/>
            <a:ext cx="2312987" cy="2835275"/>
          </a:xfrm>
          <a:noFill/>
          <a:ln>
            <a:solidFill>
              <a:schemeClr val="bg1"/>
            </a:solidFill>
          </a:ln>
        </p:spPr>
      </p:pic>
      <p:pic>
        <p:nvPicPr>
          <p:cNvPr id="51204" name="Picture 3" descr="bm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lum bright="-12000"/>
          </a:blip>
          <a:srcRect/>
          <a:stretch>
            <a:fillRect/>
          </a:stretch>
        </p:blipFill>
        <p:spPr>
          <a:xfrm>
            <a:off x="407215" y="3901013"/>
            <a:ext cx="2571750" cy="2443162"/>
          </a:xfrm>
          <a:ln>
            <a:solidFill>
              <a:schemeClr val="bg1"/>
            </a:solidFill>
          </a:ln>
        </p:spPr>
      </p:pic>
      <p:pic>
        <p:nvPicPr>
          <p:cNvPr id="51205" name="Picture 12" descr="1"/>
          <p:cNvPicPr>
            <a:picLocks noChangeAspect="1" noChangeArrowheads="1"/>
          </p:cNvPicPr>
          <p:nvPr/>
        </p:nvPicPr>
        <p:blipFill>
          <a:blip r:embed="rId4"/>
          <a:srcRect t="2490"/>
          <a:stretch>
            <a:fillRect/>
          </a:stretch>
        </p:blipFill>
        <p:spPr bwMode="auto">
          <a:xfrm>
            <a:off x="3780579" y="374563"/>
            <a:ext cx="2747541" cy="246161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7F7D4B4-1DFB-7BD9-2DAC-774E4A68D0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962" y="1133902"/>
            <a:ext cx="4005469" cy="5534222"/>
          </a:xfrm>
          <a:prstGeom prst="rect">
            <a:avLst/>
          </a:prstGeom>
        </p:spPr>
      </p:pic>
      <p:pic>
        <p:nvPicPr>
          <p:cNvPr id="1026" name="Picture 2" descr="Skeletal metastases - breast cancer | Radiology Case | Radiopaedia.org">
            <a:extLst>
              <a:ext uri="{FF2B5EF4-FFF2-40B4-BE49-F238E27FC236}">
                <a16:creationId xmlns:a16="http://schemas.microsoft.com/office/drawing/2014/main" id="{6E1A7E6B-CB32-B6F1-6491-4896422D63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/>
          <a:stretch/>
        </p:blipFill>
        <p:spPr bwMode="auto">
          <a:xfrm>
            <a:off x="3412204" y="3045723"/>
            <a:ext cx="3321688" cy="362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>
            <a:spLocks noGrp="1"/>
          </p:cNvSpPr>
          <p:nvPr>
            <p:ph type="title" idx="4294967295"/>
          </p:nvPr>
        </p:nvSpPr>
        <p:spPr>
          <a:xfrm>
            <a:off x="0" y="590550"/>
            <a:ext cx="12001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2"/>
              </a:buClr>
              <a:buSzPts val="4400"/>
            </a:pPr>
            <a:r>
              <a:rPr lang="ru-RU" sz="3200" dirty="0">
                <a:latin typeface="+mn-lt"/>
                <a:ea typeface="Arial"/>
                <a:cs typeface="Arial"/>
                <a:sym typeface="Arial"/>
              </a:rPr>
              <a:t>Магнетна резонанца (МР) код болести коштано-зглобног система</a:t>
            </a:r>
            <a:endParaRPr sz="3200" dirty="0">
              <a:latin typeface="+mn-lt"/>
            </a:endParaRPr>
          </a:p>
        </p:txBody>
      </p:sp>
      <p:sp>
        <p:nvSpPr>
          <p:cNvPr id="70" name="Google Shape;70;p10"/>
          <p:cNvSpPr txBox="1">
            <a:spLocks noGrp="1"/>
          </p:cNvSpPr>
          <p:nvPr>
            <p:ph type="body" idx="4294967295"/>
          </p:nvPr>
        </p:nvSpPr>
        <p:spPr>
          <a:xfrm>
            <a:off x="850900" y="1917700"/>
            <a:ext cx="10655300" cy="40894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hlink"/>
              </a:buClr>
              <a:buSzPts val="2240"/>
              <a:buFont typeface="Noto Sans Symbols"/>
              <a:buChar char="■"/>
            </a:pP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"/>
              <a:cs typeface="Arial"/>
              <a:sym typeface="Arial"/>
            </a:endParaRPr>
          </a:p>
          <a:p>
            <a:pPr>
              <a:spcBef>
                <a:spcPts val="0"/>
              </a:spcBef>
              <a:buClr>
                <a:schemeClr val="hlink"/>
              </a:buClr>
              <a:buSzPts val="2240"/>
              <a:buFont typeface="Noto Sans Symbols"/>
              <a:buChar char="■"/>
            </a:pPr>
            <a:r>
              <a:rPr lang="ru-RU" dirty="0">
                <a:solidFill>
                  <a:schemeClr val="tx1"/>
                </a:solidFill>
                <a:ea typeface="Arial"/>
                <a:cs typeface="Arial"/>
                <a:sym typeface="Arial"/>
              </a:rPr>
              <a:t>Хернијација дискуса
Компресија кичмене мождине
Екстензија тумора костију
Приказивање тумора меких ткива
За приказ повреда зглобних хрскавица, лигамената и осталих меких ткива
Дијагностиковање аваскуларних некроза и осталих патологија зглобова</a:t>
            </a:r>
            <a:endParaRPr sz="3200" dirty="0">
              <a:solidFill>
                <a:schemeClr val="tx1"/>
              </a:solidFill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00" y="359762"/>
            <a:ext cx="10134600" cy="922938"/>
          </a:xfrm>
        </p:spPr>
        <p:txBody>
          <a:bodyPr/>
          <a:lstStyle/>
          <a:p>
            <a:r>
              <a:rPr lang="sr-Cyrl-RS" dirty="0"/>
              <a:t>МЕТАБОЛИЧКЕ БОЛЕСТИ КОСТИ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Везане су за остеогенезу и метаболизам калцијума и фосфора које регулишу паратироидна жлезда, Д витамин и бубрег</a:t>
            </a:r>
            <a:endParaRPr lang="sr-Latn-RS" dirty="0"/>
          </a:p>
        </p:txBody>
      </p:sp>
      <p:pic>
        <p:nvPicPr>
          <p:cNvPr id="3074" name="Picture 2" descr="metabolic bone disease | pathology | Britann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1872" y="3341913"/>
            <a:ext cx="7028256" cy="315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290464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177801"/>
            <a:ext cx="1028858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/>
              <a:t>МЕТАБОЛИЧКЕ БОЛЕСТИ КОСТИ</a:t>
            </a:r>
            <a:br>
              <a:rPr lang="sr-Latn-RS" dirty="0"/>
            </a:br>
            <a:r>
              <a:rPr lang="sr-Latn-RS" dirty="0"/>
              <a:t>	</a:t>
            </a:r>
            <a:r>
              <a:rPr lang="sr-Cyrl-RS" dirty="0"/>
              <a:t>Остеопороза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4656" y="522514"/>
            <a:ext cx="9009743" cy="615768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r-Latn-RS" dirty="0">
              <a:solidFill>
                <a:srgbClr val="FFFF00"/>
              </a:solidFill>
            </a:endParaRPr>
          </a:p>
          <a:p>
            <a:r>
              <a:rPr lang="sr-Cyrl-RS" dirty="0">
                <a:solidFill>
                  <a:srgbClr val="FFFF00"/>
                </a:solidFill>
              </a:rPr>
              <a:t>Редукција кости (матрикса и калцијума) у пропорционалном односу</a:t>
            </a:r>
          </a:p>
          <a:p>
            <a:r>
              <a:rPr lang="sr-Cyrl-RS" dirty="0"/>
              <a:t>Обично код жена у </a:t>
            </a:r>
            <a:r>
              <a:rPr lang="sr-Cyrl-RS" dirty="0">
                <a:solidFill>
                  <a:srgbClr val="0070C0"/>
                </a:solidFill>
              </a:rPr>
              <a:t>менопаузи</a:t>
            </a:r>
            <a:r>
              <a:rPr lang="sr-Cyrl-RS" dirty="0"/>
              <a:t> и мушкараца у каснијим годинама</a:t>
            </a:r>
          </a:p>
          <a:p>
            <a:r>
              <a:rPr lang="sr-Cyrl-RS" dirty="0"/>
              <a:t>Дензиметријом </a:t>
            </a:r>
            <a:r>
              <a:rPr lang="sr-Cyrl-RS" dirty="0">
                <a:solidFill>
                  <a:srgbClr val="0070C0"/>
                </a:solidFill>
              </a:rPr>
              <a:t>2,5 СД мање од нормалног дензитета </a:t>
            </a:r>
            <a:r>
              <a:rPr lang="sr-Cyrl-RS" dirty="0"/>
              <a:t>кости код здравих одраслих особа истог животног доба</a:t>
            </a:r>
          </a:p>
          <a:p>
            <a:r>
              <a:rPr lang="sr-Cyrl-RS" dirty="0"/>
              <a:t>Кости су слабе, порозне, склоне фрактурама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18979583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3798"/>
            <a:ext cx="9652000" cy="1655803"/>
          </a:xfrm>
        </p:spPr>
        <p:txBody>
          <a:bodyPr/>
          <a:lstStyle/>
          <a:p>
            <a:pPr algn="ctr"/>
            <a:r>
              <a:rPr lang="sr-Cyrl-RS" dirty="0"/>
              <a:t>МЕТАБОЛИЧКЕ БОЛЕСТИ КОСТИ</a:t>
            </a:r>
            <a:br>
              <a:rPr lang="sr-Latn-RS" dirty="0"/>
            </a:br>
            <a:r>
              <a:rPr lang="sr-Latn-RS" dirty="0"/>
              <a:t>	</a:t>
            </a:r>
            <a:r>
              <a:rPr lang="sr-Cyrl-RS" dirty="0"/>
              <a:t>Остеопороза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Најчешће се последице виде на кичменом стубу </a:t>
            </a:r>
            <a:r>
              <a:rPr lang="sr-Cyrl-RS" dirty="0">
                <a:sym typeface="Wingdings" panose="05000000000000000000" pitchFamily="2" charset="2"/>
              </a:rPr>
              <a:t> смањење вертикалног промера тела пршљена са фрактурама</a:t>
            </a:r>
          </a:p>
          <a:p>
            <a:r>
              <a:rPr lang="sr-Cyrl-RS" dirty="0">
                <a:sym typeface="Wingdings" panose="05000000000000000000" pitchFamily="2" charset="2"/>
              </a:rPr>
              <a:t>Најчешћи је узрок фрактуре врата фемура и хумеруса</a:t>
            </a:r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3727" y="3320717"/>
            <a:ext cx="4993156" cy="33134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485720" y="4561960"/>
            <a:ext cx="3433380" cy="83099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400" dirty="0"/>
              <a:t>Губитак трабекуларне грађе</a:t>
            </a:r>
            <a:endParaRPr lang="sr-Latn-RS" sz="2400" dirty="0"/>
          </a:p>
        </p:txBody>
      </p:sp>
    </p:spTree>
    <p:extLst>
      <p:ext uri="{BB962C8B-B14F-4D97-AF65-F5344CB8AC3E}">
        <p14:creationId xmlns:p14="http://schemas.microsoft.com/office/powerpoint/2010/main" val="172729262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901701"/>
            <a:ext cx="8915400" cy="1168400"/>
          </a:xfrm>
        </p:spPr>
        <p:txBody>
          <a:bodyPr>
            <a:normAutofit fontScale="90000"/>
          </a:bodyPr>
          <a:lstStyle/>
          <a:p>
            <a:r>
              <a:rPr lang="sr-Cyrl-RS" dirty="0"/>
              <a:t>МЕТАБОЛИЧКЕ БОЛЕСТИ КОСТИ</a:t>
            </a:r>
            <a:br>
              <a:rPr lang="sr-Latn-RS" dirty="0"/>
            </a:br>
            <a:r>
              <a:rPr lang="sr-Latn-RS" dirty="0"/>
              <a:t>	</a:t>
            </a:r>
            <a:r>
              <a:rPr lang="sr-Cyrl-RS" dirty="0"/>
              <a:t>Остеомалација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04811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Остеомалација настаје због дефектне минерализације костију током стварања, или ослобађањем калцијума из формираних костији. Матрикс кости је нормално створен и одржаван у оба случаја.</a:t>
            </a:r>
            <a:r>
              <a:rPr lang="sr-Cyrl-RS" dirty="0">
                <a:solidFill>
                  <a:srgbClr val="FFFF00"/>
                </a:solidFill>
              </a:rPr>
              <a:t> </a:t>
            </a:r>
            <a:r>
              <a:rPr lang="sr-Cyrl-RS" dirty="0">
                <a:solidFill>
                  <a:srgbClr val="FFFF00"/>
                </a:solidFill>
                <a:sym typeface="Wingdings" panose="05000000000000000000" pitchFamily="2" charset="2"/>
              </a:rPr>
              <a:t> РАЗМЕКШАЊЕ КОСТИ</a:t>
            </a:r>
          </a:p>
          <a:p>
            <a:r>
              <a:rPr lang="sr-Cyrl-RS" dirty="0">
                <a:sym typeface="Wingdings" panose="05000000000000000000" pitchFamily="2" charset="2"/>
              </a:rPr>
              <a:t>Јавља се код екстремних малнутриција (смањен унос калцијума и минерализација кости), трудноћа, хрнична ренална слабост, хиперпаратиреоидизам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011" y="1087565"/>
            <a:ext cx="4966536" cy="551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5334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652" y="318558"/>
            <a:ext cx="8534400" cy="1507067"/>
          </a:xfrm>
        </p:spPr>
        <p:txBody>
          <a:bodyPr/>
          <a:lstStyle/>
          <a:p>
            <a:r>
              <a:rPr lang="sr-Cyrl-RS" dirty="0"/>
              <a:t>МЕТАБОЛИЧКЕ БОЛЕСТИ КОСТИ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404811" cy="43513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Остеопороза</a:t>
            </a:r>
            <a:r>
              <a:rPr lang="ru-RU" dirty="0"/>
              <a:t> губитак и коштаног матрикса и калцијума код старије популације.</a:t>
            </a:r>
          </a:p>
          <a:p>
            <a:r>
              <a:rPr lang="ru-RU" dirty="0">
                <a:solidFill>
                  <a:srgbClr val="FF0000"/>
                </a:solidFill>
              </a:rPr>
              <a:t>Остеомалација</a:t>
            </a:r>
            <a:r>
              <a:rPr lang="ru-RU" dirty="0"/>
              <a:t> немогућност одлагања калцијума у костима. Нормално је формиран матрикс кости. Настаје због недостатка Д витамина.</a:t>
            </a:r>
          </a:p>
          <a:p>
            <a:pPr marL="0" indent="0">
              <a:buNone/>
            </a:pPr>
            <a:r>
              <a:rPr lang="ru-RU" dirty="0"/>
              <a:t>	-Деца рахитис</a:t>
            </a:r>
          </a:p>
          <a:p>
            <a:pPr marL="0" indent="0">
              <a:buNone/>
            </a:pPr>
            <a:r>
              <a:rPr lang="ru-RU" dirty="0"/>
              <a:t>	-Одрасле особе остеомалација</a:t>
            </a:r>
          </a:p>
        </p:txBody>
      </p:sp>
      <p:pic>
        <p:nvPicPr>
          <p:cNvPr id="5122" name="Picture 2" descr="PT flashcards on Twitter: &quot;Comparison of Osteoporosis and Osteomalacia 📚  https://t.co/PtRDc0hn76&quot; / Twit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360" y="504378"/>
            <a:ext cx="4358640" cy="633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529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182463"/>
            <a:ext cx="11722100" cy="1423689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dirty="0"/>
              <a:t>МЕТАБОЛИЧКЕ БОЛЕСТИ КОСТИ</a:t>
            </a:r>
            <a:br>
              <a:rPr lang="sr-Cyrl-RS" dirty="0"/>
            </a:br>
            <a:r>
              <a:rPr lang="sr-Cyrl-RS" dirty="0"/>
              <a:t>РАХИТИС</a:t>
            </a:r>
            <a:br>
              <a:rPr lang="sr-Latn-RS" dirty="0"/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Остеомалација код деце (4-18 месеци живота) због недостатка Д витамина, који регулише апсорпцију калцијума из дигестивног тракта и његово одлагање у костима</a:t>
            </a:r>
          </a:p>
          <a:p>
            <a:r>
              <a:rPr lang="sr-Cyrl-RS" dirty="0"/>
              <a:t>Кости постају меке и савитљиве</a:t>
            </a:r>
          </a:p>
          <a:p>
            <a:r>
              <a:rPr lang="sr-Cyrl-RS" dirty="0"/>
              <a:t>Болест нижих социјалних услова</a:t>
            </a:r>
          </a:p>
          <a:p>
            <a:r>
              <a:rPr lang="sr-Cyrl-RS" dirty="0"/>
              <a:t>Развија се на зглобовима који најбрже расту: колено, лакат и предњи окрајци ребара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85" y="3911600"/>
            <a:ext cx="5644815" cy="156966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2400" dirty="0"/>
              <a:t>ПРОШИРЕНЕ ЕПИФИЗЕАЛНЕ ПЛОЧЕ</a:t>
            </a:r>
          </a:p>
          <a:p>
            <a:r>
              <a:rPr lang="sr-Cyrl-RS" sz="2400" dirty="0"/>
              <a:t>СМАЊЕН ИНТЕНЗИТЕТ КОСТИ</a:t>
            </a:r>
          </a:p>
          <a:p>
            <a:r>
              <a:rPr lang="sr-Cyrl-RS" sz="2400" dirty="0"/>
              <a:t>САВИЈАЊЕ КОСТИ</a:t>
            </a:r>
          </a:p>
          <a:p>
            <a:r>
              <a:rPr lang="sr-Cyrl-RS" sz="2400" dirty="0"/>
              <a:t>ОСТЕОФИТНИ ТРНОВИ</a:t>
            </a:r>
            <a:endParaRPr lang="sr-Latn-R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612" y="2213666"/>
            <a:ext cx="2630411" cy="360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199330"/>
            <a:ext cx="10606088" cy="1372637"/>
          </a:xfrm>
        </p:spPr>
        <p:txBody>
          <a:bodyPr>
            <a:normAutofit/>
          </a:bodyPr>
          <a:lstStyle/>
          <a:p>
            <a:pPr algn="ctr"/>
            <a:r>
              <a:rPr lang="sr-Cyrl-RS" dirty="0"/>
              <a:t>МЕТАБОЛИЧКЕ БОЛЕСТИ КОСТИ</a:t>
            </a:r>
            <a:br>
              <a:rPr lang="sr-Latn-RS" dirty="0"/>
            </a:br>
            <a:r>
              <a:rPr lang="sr-Latn-RS" dirty="0"/>
              <a:t>	</a:t>
            </a:r>
            <a:r>
              <a:rPr lang="sr-Cyrl-RS" dirty="0"/>
              <a:t>ПЕЏЕТОВА БОЛЕСТ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/>
              <a:t>Непознате етиологије, чешће у Европи</a:t>
            </a:r>
          </a:p>
          <a:p>
            <a:r>
              <a:rPr lang="sr-Cyrl-RS" dirty="0"/>
              <a:t>Дефектно обнављање кости</a:t>
            </a:r>
            <a:r>
              <a:rPr lang="sr-Cyrl-RS" dirty="0">
                <a:sym typeface="Wingdings" panose="05000000000000000000" pitchFamily="2" charset="2"/>
              </a:rPr>
              <a:t> неконтролисана остеобластична активност која се не испољава ламеларним распоредом гредица већ су хаотичне</a:t>
            </a:r>
          </a:p>
          <a:p>
            <a:r>
              <a:rPr lang="sr-Cyrl-RS" dirty="0">
                <a:sym typeface="Wingdings" panose="05000000000000000000" pitchFamily="2" charset="2"/>
              </a:rPr>
              <a:t>Фрактуре и артритиси околних зглобова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0720" y="5254758"/>
            <a:ext cx="2927684" cy="147732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ЗАДЕБЉАЊЕ КОСТИ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/>
              <a:t>СМЕЊУЈУ СЕ ЗОНЕ ОСТЕОЛИЗЕ И ОСТЕОБЛАСТНЕ АКТИВНОСТИ</a:t>
            </a:r>
            <a:endParaRPr lang="sr-Latn-RS" dirty="0"/>
          </a:p>
        </p:txBody>
      </p:sp>
      <p:pic>
        <p:nvPicPr>
          <p:cNvPr id="7" name="Picture 6" descr="E:\MSK\4 kosti\kosti atlas\gorica boljanovic padget bolest\1.2.840.114257.1123456.67454.20210510122023.1.316694.2.2_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0" y="1639436"/>
            <a:ext cx="3392003" cy="3547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E:\MSK\4 kosti\kosti atlas\gorica boljanovic padget bolest\1.2.840.114257.1123456.67454.20210510122023.1.934745.1.1_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917" y="1639436"/>
            <a:ext cx="3038166" cy="4101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Soba33\AppData\Local\Microsoft\Windows\Temporary Internet Files\Content.Word\1.2.840.114257.1123456.15793.20211013104714.1.606070.1.1_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9277" y="1639436"/>
            <a:ext cx="3918736" cy="4092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998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066D8-90EA-C4BE-4281-046D32DCC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ДЕГЕНЕРЕРАТИВНЕ ПРОМЕНЕ КИЧМЕ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58A8D0-451D-6C33-AF23-F2F2EDCCA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 rotWithShape="1">
          <a:blip r:embed="rId3"/>
          <a:srcRect r="49137" b="50560"/>
          <a:stretch/>
        </p:blipFill>
        <p:spPr>
          <a:xfrm>
            <a:off x="2381885" y="1600200"/>
            <a:ext cx="8347075" cy="524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29146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9628B6-5483-2A09-9EEE-07D2EAA1F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ДЕГЕНЕРЕРАТИВНЕ ПРОМЕНЕ КИЧМЕ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D17400-025D-8F17-B25D-82C4B07C1E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28028"/>
          <a:stretch/>
        </p:blipFill>
        <p:spPr>
          <a:xfrm>
            <a:off x="857250" y="1252123"/>
            <a:ext cx="7405687" cy="30777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23300" y="1079501"/>
            <a:ext cx="3423557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Интервертебрални диск:
</a:t>
            </a:r>
            <a:br>
              <a:rPr lang="ru-RU" sz="2400" dirty="0"/>
            </a:br>
            <a:r>
              <a:rPr lang="ru-RU" sz="2400" dirty="0"/>
              <a:t>1 . Нуклеус
2 . Анулус
3 . Хрскавичава покровна плоча
4 . Предњи лонгитудинални лигамент
5 . Задњи лонгитудинални лигамент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75247371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815222-B57E-3AA7-21E9-C6DC9C5F3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ДЕГЕНЕРЕРАТИВНЕ ПРОМЕНЕ КИЧМЕ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3B4803-AB67-7532-9E23-4D7972E38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087880" y="1760538"/>
            <a:ext cx="7712075" cy="509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26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0" y="365126"/>
            <a:ext cx="8712200" cy="1514474"/>
          </a:xfrm>
        </p:spPr>
        <p:txBody>
          <a:bodyPr/>
          <a:lstStyle/>
          <a:p>
            <a:r>
              <a:rPr lang="sr-Cyrl-RS" dirty="0"/>
              <a:t>Грађа кости</a:t>
            </a:r>
            <a:endParaRPr lang="sr-Latn-R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19674" y="0"/>
            <a:ext cx="4916066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700" y="1584961"/>
            <a:ext cx="5849353" cy="2973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dirty="0"/>
              <a:t>Хистолошки постоје 2 типа кости: 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Трабекуларна кост- хаотично распоређене трабекуле између којих се налази коштана срж </a:t>
            </a:r>
            <a:r>
              <a:rPr lang="sr-Latn-RS" dirty="0"/>
              <a:t>(</a:t>
            </a:r>
            <a:r>
              <a:rPr lang="sr-Cyrl-RS" dirty="0"/>
              <a:t>окрајци дугих костију и пљоснате кости</a:t>
            </a:r>
            <a:r>
              <a:rPr lang="sr-Latn-RS" dirty="0"/>
              <a:t>)</a:t>
            </a:r>
            <a:endParaRPr lang="sr-Cyrl-RS" dirty="0"/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Компактна кост- основа грађе је остеон (облика ваљка) изграђеног од концентричних ламела и слојева коштаног матрикса. У центру остеона пролази Хаверсов канал који садржи артерију, вену и нерв. Изолована је периостом и ендостом.</a:t>
            </a:r>
            <a:endParaRPr lang="sr-Latn-RS" dirty="0"/>
          </a:p>
        </p:txBody>
      </p:sp>
      <p:sp>
        <p:nvSpPr>
          <p:cNvPr id="7" name="TextBox 6"/>
          <p:cNvSpPr txBox="1"/>
          <p:nvPr/>
        </p:nvSpPr>
        <p:spPr>
          <a:xfrm>
            <a:off x="647700" y="4053841"/>
            <a:ext cx="58493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r-Latn-RS" dirty="0"/>
          </a:p>
          <a:p>
            <a:endParaRPr lang="sr-Cyrl-RS" dirty="0"/>
          </a:p>
          <a:p>
            <a:r>
              <a:rPr lang="sr-Cyrl-RS" dirty="0"/>
              <a:t>Према облику: 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Дуге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Кратке</a:t>
            </a:r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Пљоснате</a:t>
            </a:r>
            <a:endParaRPr lang="sr-Latn-RS" dirty="0"/>
          </a:p>
          <a:p>
            <a:pPr marL="342900" indent="-342900">
              <a:buFont typeface="+mj-lt"/>
              <a:buAutoNum type="arabicPeriod"/>
            </a:pPr>
            <a:r>
              <a:rPr lang="sr-Cyrl-RS" dirty="0"/>
              <a:t>Неправилне</a:t>
            </a:r>
          </a:p>
          <a:p>
            <a:endParaRPr lang="sr-Latn-RS" dirty="0"/>
          </a:p>
        </p:txBody>
      </p:sp>
      <p:sp>
        <p:nvSpPr>
          <p:cNvPr id="8" name="Oval 7"/>
          <p:cNvSpPr/>
          <p:nvPr/>
        </p:nvSpPr>
        <p:spPr>
          <a:xfrm>
            <a:off x="7218947" y="365125"/>
            <a:ext cx="1034716" cy="86209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9" name="Oval 8"/>
          <p:cNvSpPr/>
          <p:nvPr/>
        </p:nvSpPr>
        <p:spPr>
          <a:xfrm>
            <a:off x="7218947" y="2997952"/>
            <a:ext cx="1034716" cy="86209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0539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/>
              <a:t> </a:t>
            </a:r>
            <a:r>
              <a:rPr lang="sr-Cyrl-RS" dirty="0"/>
              <a:t>ДЕГЕНЕРАТИВНЕ ПРОМЕНЕ КИЧМЕ</a:t>
            </a:r>
            <a:endParaRPr lang="sr-Latn-R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BF0DD4-20B1-1FE8-F6EA-0F064E1E2A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914" y="2323974"/>
            <a:ext cx="2666730" cy="2457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032" y="2323973"/>
            <a:ext cx="2802499" cy="24575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1919" y="2323973"/>
            <a:ext cx="2835662" cy="2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2395628" y="1690688"/>
            <a:ext cx="7400743" cy="934241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sr-Latn-RS" sz="2100" dirty="0">
                <a:solidFill>
                  <a:srgbClr val="E8EAED"/>
                </a:solidFill>
                <a:latin typeface="inherit"/>
              </a:rPr>
              <a:t>Услед абнормалног механичког аксијалног напрезања у комбинацији са наслеђем, старошћу, неадекватним метаболичким транспортом и траумама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353049" y="2800800"/>
            <a:ext cx="742950" cy="1219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2395628" y="4195871"/>
            <a:ext cx="7400743" cy="287910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sr-Latn-RS" sz="2100" dirty="0">
                <a:solidFill>
                  <a:srgbClr val="E8EAED"/>
                </a:solidFill>
                <a:latin typeface="inherit"/>
              </a:rPr>
              <a:t>Дегенерација хондроцита и нуклеуса пулпозуса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5353049" y="4659652"/>
            <a:ext cx="742950" cy="1219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2395627" y="6047125"/>
            <a:ext cx="7400743" cy="611076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Са прогресијом дегенерације смањује се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међудискални</a:t>
            </a: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 притисак пребацујући оптерећење на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анулус</a:t>
            </a: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фиброзус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</p:spTree>
    <p:extLst>
      <p:ext uri="{BB962C8B-B14F-4D97-AF65-F5344CB8AC3E}">
        <p14:creationId xmlns:p14="http://schemas.microsoft.com/office/powerpoint/2010/main" val="26121844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>
                <a:solidFill>
                  <a:srgbClr val="FF0000"/>
                </a:solidFill>
              </a:rPr>
              <a:t> </a:t>
            </a:r>
            <a:endParaRPr lang="sr-Latn-RS" dirty="0"/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2395628" y="1837075"/>
            <a:ext cx="7400743" cy="611076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Са прогресијом дегенерације смањује се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међудискални</a:t>
            </a: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 притисак пребацујући оптерећење на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анулус</a:t>
            </a: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фиброзус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5375106" y="2594538"/>
            <a:ext cx="742950" cy="1219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 bwMode="auto">
          <a:xfrm>
            <a:off x="2395627" y="3995950"/>
            <a:ext cx="7400743" cy="611076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sr-Latn-RS" sz="2100" dirty="0">
                <a:solidFill>
                  <a:srgbClr val="E8EAED"/>
                </a:solidFill>
                <a:latin typeface="inherit"/>
              </a:rPr>
              <a:t>Развијају се пукотине и кавитације, постепено водећи ка фисурама и расцепима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  <p:sp>
        <p:nvSpPr>
          <p:cNvPr id="8" name="Left-Up Arrow 7"/>
          <p:cNvSpPr/>
          <p:nvPr/>
        </p:nvSpPr>
        <p:spPr>
          <a:xfrm rot="13832071">
            <a:off x="5092192" y="4755231"/>
            <a:ext cx="1213532" cy="1212611"/>
          </a:xfrm>
          <a:prstGeom prst="left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9" name="Rectangle 1"/>
          <p:cNvSpPr txBox="1">
            <a:spLocks noChangeArrowheads="1"/>
          </p:cNvSpPr>
          <p:nvPr/>
        </p:nvSpPr>
        <p:spPr bwMode="auto">
          <a:xfrm>
            <a:off x="2877893" y="5831090"/>
            <a:ext cx="2424024" cy="287910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Хернијација</a:t>
            </a: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 диска</a:t>
            </a:r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 bwMode="auto">
          <a:xfrm>
            <a:off x="6075106" y="5813462"/>
            <a:ext cx="3352802" cy="611076"/>
          </a:xfrm>
          <a:prstGeom prst="rect">
            <a:avLst/>
          </a:prstGeom>
          <a:solidFill>
            <a:srgbClr val="303134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-17457" rIns="0" bIns="-17457" numCol="1" rtlCol="0" anchor="ctr" anchorCtr="0" compatLnSpc="1">
            <a:prstTxWarp prst="textNoShape">
              <a:avLst/>
            </a:prstTxWarp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r-Cyrl-RS" altLang="sr-Latn-RS" sz="2100" dirty="0">
                <a:solidFill>
                  <a:srgbClr val="E8EAED"/>
                </a:solidFill>
                <a:latin typeface="inherit"/>
              </a:rPr>
              <a:t>Нестабилност и/или </a:t>
            </a:r>
            <a:r>
              <a:rPr lang="sr-Cyrl-RS" altLang="sr-Latn-RS" sz="2100" dirty="0" err="1">
                <a:solidFill>
                  <a:srgbClr val="E8EAED"/>
                </a:solidFill>
                <a:latin typeface="inherit"/>
              </a:rPr>
              <a:t>спондилолистеза</a:t>
            </a:r>
            <a:endParaRPr lang="sr-Cyrl-RS" altLang="sr-Latn-RS" sz="2100" dirty="0">
              <a:solidFill>
                <a:srgbClr val="E8EAED"/>
              </a:solidFill>
              <a:latin typeface="inheri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54" y="2410563"/>
            <a:ext cx="3325060" cy="28340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8606" y="2610151"/>
            <a:ext cx="3793394" cy="2446659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5019253" y="4292068"/>
            <a:ext cx="179161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6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9818" y="5089160"/>
            <a:ext cx="9305925" cy="176884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39215" b="56231"/>
          <a:stretch/>
        </p:blipFill>
        <p:spPr>
          <a:xfrm>
            <a:off x="1346257" y="296271"/>
            <a:ext cx="10293176" cy="479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820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8068" y="1643061"/>
            <a:ext cx="10275864" cy="435133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2057400" y="4001294"/>
            <a:ext cx="190500" cy="188515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47900" y="4001294"/>
            <a:ext cx="533400" cy="188515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2476500" y="2930127"/>
            <a:ext cx="304800" cy="78065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559941" y="3734594"/>
            <a:ext cx="895350" cy="26670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8404421" y="4413548"/>
            <a:ext cx="495300" cy="809228"/>
          </a:xfrm>
          <a:prstGeom prst="straightConnector1">
            <a:avLst/>
          </a:prstGeom>
          <a:ln w="7620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 flipV="1">
            <a:off x="9848850" y="4001294"/>
            <a:ext cx="854466" cy="824508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3824314" y="559907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b="1" dirty="0">
                <a:solidFill>
                  <a:schemeClr val="bg1"/>
                </a:solidFill>
                <a:latin typeface="RkjfpjHelvetica-Bold"/>
              </a:rPr>
              <a:t>a</a:t>
            </a:r>
            <a:endParaRPr lang="sr-Latn-RS" dirty="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15520" y="5599072"/>
            <a:ext cx="325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b="1" dirty="0">
                <a:solidFill>
                  <a:schemeClr val="bg1"/>
                </a:solidFill>
                <a:latin typeface="RkjfpjHelvetica-Bold"/>
              </a:rPr>
              <a:t>b</a:t>
            </a:r>
            <a:endParaRPr lang="sr-Latn-RS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81450" y="5599072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Latn-RS" b="1" dirty="0">
                <a:solidFill>
                  <a:schemeClr val="bg1"/>
                </a:solidFill>
                <a:latin typeface="RkjfpjHelvetica-Bold"/>
              </a:rPr>
              <a:t>c</a:t>
            </a:r>
            <a:endParaRPr lang="sr-Latn-R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78146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1902" y="608965"/>
            <a:ext cx="9921315" cy="589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439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9499"/>
          <a:stretch/>
        </p:blipFill>
        <p:spPr>
          <a:xfrm>
            <a:off x="838200" y="1690688"/>
            <a:ext cx="3518647" cy="430021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51660"/>
          <a:stretch/>
        </p:blipFill>
        <p:spPr>
          <a:xfrm>
            <a:off x="4437529" y="1690688"/>
            <a:ext cx="3368100" cy="43002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338" t="53791" r="1" b="2400"/>
          <a:stretch/>
        </p:blipFill>
        <p:spPr>
          <a:xfrm>
            <a:off x="8525434" y="3630706"/>
            <a:ext cx="2909047" cy="26625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/>
          <a:srcRect b="3210"/>
          <a:stretch/>
        </p:blipFill>
        <p:spPr>
          <a:xfrm>
            <a:off x="8455764" y="254455"/>
            <a:ext cx="2898036" cy="291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723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1B10B72-908C-7990-20AC-3922AAD7CF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ВРСТЕ КОСТИЈУ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B3A8B08-650D-DBD3-34D4-4B5BC9E79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3360" y="1112520"/>
            <a:ext cx="11765280" cy="5185410"/>
          </a:xfrm>
        </p:spPr>
        <p:txBody>
          <a:bodyPr/>
          <a:lstStyle/>
          <a:p>
            <a:pPr marL="148590" indent="0">
              <a:buNone/>
            </a:pPr>
            <a:endParaRPr lang="en-US" dirty="0"/>
          </a:p>
          <a:p>
            <a:r>
              <a:rPr lang="sr-Cyrl-RS" dirty="0">
                <a:solidFill>
                  <a:schemeClr val="tx1"/>
                </a:solidFill>
              </a:rPr>
              <a:t>Код дугих костију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tx1"/>
                </a:solidFill>
              </a:rPr>
              <a:t>једна димензија је већа у односу на остале две. Карактеристичне су за екстремитете (</a:t>
            </a:r>
            <a:r>
              <a:rPr lang="en-US" dirty="0">
                <a:solidFill>
                  <a:schemeClr val="tx1"/>
                </a:solidFill>
              </a:rPr>
              <a:t>tibia, femur, ulna). </a:t>
            </a:r>
            <a:r>
              <a:rPr lang="sr-Cyrl-RS" dirty="0">
                <a:solidFill>
                  <a:schemeClr val="tx1"/>
                </a:solidFill>
              </a:rPr>
              <a:t>Основни делови дугих костију су тело (</a:t>
            </a:r>
            <a:r>
              <a:rPr lang="en-US" dirty="0">
                <a:solidFill>
                  <a:schemeClr val="tx1"/>
                </a:solidFill>
              </a:rPr>
              <a:t>corpus, diaphysis), </a:t>
            </a:r>
            <a:r>
              <a:rPr lang="sr-Cyrl-RS" dirty="0">
                <a:solidFill>
                  <a:schemeClr val="tx1"/>
                </a:solidFill>
              </a:rPr>
              <a:t>два окрајка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tx1"/>
                </a:solidFill>
              </a:rPr>
              <a:t>и </a:t>
            </a:r>
            <a:r>
              <a:rPr lang="sr-Cyrl-RS" dirty="0" err="1">
                <a:solidFill>
                  <a:schemeClr val="tx1"/>
                </a:solidFill>
              </a:rPr>
              <a:t>метафиза</a:t>
            </a:r>
            <a:r>
              <a:rPr lang="sr-Cyrl-R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sr-Cyrl-RS" dirty="0">
                <a:solidFill>
                  <a:schemeClr val="tx1"/>
                </a:solidFill>
              </a:rPr>
              <a:t>У делу </a:t>
            </a:r>
            <a:r>
              <a:rPr lang="sr-Cyrl-RS" dirty="0" err="1">
                <a:solidFill>
                  <a:schemeClr val="tx1"/>
                </a:solidFill>
              </a:rPr>
              <a:t>метафизе</a:t>
            </a:r>
            <a:r>
              <a:rPr lang="sr-Cyrl-RS" dirty="0">
                <a:solidFill>
                  <a:schemeClr val="tx1"/>
                </a:solidFill>
              </a:rPr>
              <a:t> су спојени крај и окрајак. Овај део кости расте у периоду раста.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Све три димензије кратких костију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tx1"/>
                </a:solidFill>
              </a:rPr>
              <a:t>су сличних величина. Кратке кости се најчешће налазе у пределима </a:t>
            </a:r>
            <a:r>
              <a:rPr lang="sr-Cyrl-RS" dirty="0" err="1">
                <a:solidFill>
                  <a:schemeClr val="tx1"/>
                </a:solidFill>
              </a:rPr>
              <a:t>ручја</a:t>
            </a:r>
            <a:r>
              <a:rPr lang="sr-Cyrl-RS" dirty="0">
                <a:solidFill>
                  <a:schemeClr val="tx1"/>
                </a:solidFill>
              </a:rPr>
              <a:t> и </a:t>
            </a:r>
            <a:r>
              <a:rPr lang="sr-Cyrl-RS" dirty="0" err="1">
                <a:solidFill>
                  <a:schemeClr val="tx1"/>
                </a:solidFill>
              </a:rPr>
              <a:t>ножја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Код пљоснатих костију 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sr-Cyrl-RS" dirty="0">
                <a:solidFill>
                  <a:schemeClr val="tx1"/>
                </a:solidFill>
              </a:rPr>
              <a:t>једна димензија је знатно мања од остале две. У пљоснате кости убрајају се кости лобањског свода, грудна кост, лопатица, ребра и карлична кост</a:t>
            </a:r>
          </a:p>
          <a:p>
            <a:endParaRPr lang="sr-Cyrl-RS" dirty="0">
              <a:solidFill>
                <a:schemeClr val="tx1"/>
              </a:solidFill>
            </a:endParaRPr>
          </a:p>
          <a:p>
            <a:r>
              <a:rPr lang="sr-Cyrl-RS" dirty="0">
                <a:solidFill>
                  <a:schemeClr val="tx1"/>
                </a:solidFill>
              </a:rPr>
              <a:t>По свом облику, неправилне кости (</a:t>
            </a:r>
            <a:r>
              <a:rPr lang="en-US" dirty="0">
                <a:solidFill>
                  <a:schemeClr val="tx1"/>
                </a:solidFill>
              </a:rPr>
              <a:t>ossa </a:t>
            </a:r>
            <a:r>
              <a:rPr lang="en-US" dirty="0" err="1">
                <a:solidFill>
                  <a:schemeClr val="tx1"/>
                </a:solidFill>
              </a:rPr>
              <a:t>irregularia</a:t>
            </a:r>
            <a:r>
              <a:rPr lang="en-US" dirty="0">
                <a:solidFill>
                  <a:schemeClr val="tx1"/>
                </a:solidFill>
              </a:rPr>
              <a:t>) </a:t>
            </a:r>
            <a:r>
              <a:rPr lang="sr-Cyrl-RS" dirty="0">
                <a:solidFill>
                  <a:schemeClr val="tx1"/>
                </a:solidFill>
              </a:rPr>
              <a:t>не спадају ни у једну од наведених групација. У овој групи, на пример, могу бити набројани кичмени </a:t>
            </a:r>
            <a:r>
              <a:rPr lang="sr-Cyrl-RS" dirty="0" err="1">
                <a:solidFill>
                  <a:schemeClr val="tx1"/>
                </a:solidFill>
              </a:rPr>
              <a:t>прљшенови</a:t>
            </a:r>
            <a:r>
              <a:rPr lang="sr-Cyrl-RS" dirty="0">
                <a:solidFill>
                  <a:schemeClr val="tx1"/>
                </a:solidFill>
              </a:rPr>
              <a:t>, кости базе лобање и кости </a:t>
            </a:r>
            <a:r>
              <a:rPr lang="sr-Cyrl-RS" dirty="0" err="1">
                <a:solidFill>
                  <a:schemeClr val="tx1"/>
                </a:solidFill>
              </a:rPr>
              <a:t>лица.В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165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ВРСТА ЗГЛОБОВА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sr-Cyrl-R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r-Cyrl-RS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sr-Cyrl-RS" dirty="0">
              <a:solidFill>
                <a:srgbClr val="0070C0"/>
              </a:solidFill>
            </a:endParaRPr>
          </a:p>
          <a:p>
            <a:pPr indent="-457200">
              <a:buFont typeface="+mj-lt"/>
              <a:buAutoNum type="arabicPeriod"/>
            </a:pPr>
            <a:r>
              <a:rPr lang="sr-Cyrl-RS" dirty="0" err="1">
                <a:solidFill>
                  <a:schemeClr val="tx1"/>
                </a:solidFill>
              </a:rPr>
              <a:t>Синовијални</a:t>
            </a:r>
            <a:r>
              <a:rPr lang="sr-Cyrl-RS" dirty="0">
                <a:solidFill>
                  <a:schemeClr val="tx1"/>
                </a:solidFill>
                <a:sym typeface="Wingdings" panose="05000000000000000000" pitchFamily="2" charset="2"/>
              </a:rPr>
              <a:t> око хрскавице се налази зглобна капсула која изолује зглоб, а унутра се налази синовијална течност (кук, раме, лакат, колено)</a:t>
            </a:r>
          </a:p>
          <a:p>
            <a:pPr indent="-457200">
              <a:buFont typeface="+mj-lt"/>
              <a:buAutoNum type="arabicPeriod"/>
            </a:pPr>
            <a:endParaRPr lang="sr-Cyrl-RS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indent="-457200">
              <a:buFont typeface="+mj-lt"/>
              <a:buAutoNum type="arabicPeriod"/>
            </a:pPr>
            <a:r>
              <a:rPr lang="sr-Cyrl-RS" dirty="0" err="1">
                <a:solidFill>
                  <a:schemeClr val="tx1"/>
                </a:solidFill>
              </a:rPr>
              <a:t>Фиброзни</a:t>
            </a:r>
            <a:r>
              <a:rPr lang="sr-Cyrl-RS" dirty="0">
                <a:solidFill>
                  <a:schemeClr val="tx1"/>
                </a:solidFill>
                <a:sym typeface="Wingdings" panose="05000000000000000000" pitchFamily="2" charset="2"/>
              </a:rPr>
              <a:t> спој 2 кости без зглобног простора (сутуре лобање)</a:t>
            </a:r>
          </a:p>
          <a:p>
            <a:pPr indent="-457200">
              <a:buFont typeface="+mj-lt"/>
              <a:buAutoNum type="arabicPeriod"/>
            </a:pPr>
            <a:endParaRPr lang="sr-Cyrl-RS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indent="-457200">
              <a:buFont typeface="+mj-lt"/>
              <a:buAutoNum type="arabicPeriod"/>
            </a:pPr>
            <a:r>
              <a:rPr lang="sr-Cyrl-RS" dirty="0">
                <a:solidFill>
                  <a:schemeClr val="tx1"/>
                </a:solidFill>
              </a:rPr>
              <a:t> Хрскавичави </a:t>
            </a:r>
            <a:r>
              <a:rPr lang="sr-Cyrl-RS" dirty="0">
                <a:solidFill>
                  <a:schemeClr val="tx1"/>
                </a:solidFill>
                <a:sym typeface="Wingdings" panose="05000000000000000000" pitchFamily="2" charset="2"/>
              </a:rPr>
              <a:t> уметнута хрскавица између коштаних површина (међупршљенски зглобови и пубична кост)</a:t>
            </a:r>
            <a:endParaRPr lang="sr-Latn-R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082766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5632</TotalTime>
  <Words>3654</Words>
  <Application>Microsoft Office PowerPoint</Application>
  <PresentationFormat>Widescreen</PresentationFormat>
  <Paragraphs>442</Paragraphs>
  <Slides>76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9" baseType="lpstr">
      <vt:lpstr>Arial</vt:lpstr>
      <vt:lpstr>Bodoni MT</vt:lpstr>
      <vt:lpstr>Calibri</vt:lpstr>
      <vt:lpstr>Century Gothic</vt:lpstr>
      <vt:lpstr>Courier New</vt:lpstr>
      <vt:lpstr>inherit</vt:lpstr>
      <vt:lpstr>Noto Sans Symbols</vt:lpstr>
      <vt:lpstr>RkjfpjHelvetica-Bold</vt:lpstr>
      <vt:lpstr>Times New Roman</vt:lpstr>
      <vt:lpstr>Wingdings</vt:lpstr>
      <vt:lpstr>Wingdings 2</vt:lpstr>
      <vt:lpstr>Wingdings 3</vt:lpstr>
      <vt:lpstr>Slice</vt:lpstr>
      <vt:lpstr>Доц,др Биљана Георгиевски-Бркић</vt:lpstr>
      <vt:lpstr> ДИЈАГНОСТИЧКИ МОДАЛИТЕТИ</vt:lpstr>
      <vt:lpstr>         ДИЈАГНОСТИЧКИ МОДАЛИТЕТИ</vt:lpstr>
      <vt:lpstr>Компјутеризована томографија (КТ) код болести коштано-зглобног система</vt:lpstr>
      <vt:lpstr>КТ ДИЈАГНОСТИКА</vt:lpstr>
      <vt:lpstr>Магнетна резонанца (МР) код болести коштано-зглобног система</vt:lpstr>
      <vt:lpstr>Грађа кости</vt:lpstr>
      <vt:lpstr>ВРСТЕ КОСТИЈУ</vt:lpstr>
      <vt:lpstr>ВРСТА ЗГЛОБОВА</vt:lpstr>
      <vt:lpstr>ТРАУМА СКЕЛЕТА  </vt:lpstr>
      <vt:lpstr>  ТРАУМА СКЕЛЕТА </vt:lpstr>
      <vt:lpstr>  ТРАУМА СКЕЛЕТА </vt:lpstr>
      <vt:lpstr>ТРАУМА СКЕЛЕТА  </vt:lpstr>
      <vt:lpstr>ТРАУМА СКЕЛЕТА </vt:lpstr>
      <vt:lpstr>ТРАУМА СКЕЛЕТА</vt:lpstr>
      <vt:lpstr>ТРАУМА СКЕЛЕТА  </vt:lpstr>
      <vt:lpstr>ТРАУМА СКЕЛЕТА </vt:lpstr>
      <vt:lpstr>ТРАУМА СКЕЛЕТА  АКСИЈАЛНИ</vt:lpstr>
      <vt:lpstr>ТРАУМА СКЕЛЕТА  АКСИЈАЛНИ</vt:lpstr>
      <vt:lpstr>ТРАУМА СКЕЛЕТА  АКСИЈАЛНИ</vt:lpstr>
      <vt:lpstr>ТРАУМА СКЕЛЕТА  АКСИЈАЛНИ</vt:lpstr>
      <vt:lpstr>ТРАУМА СКЕЛЕТА  АКСИЈАЛНИ</vt:lpstr>
      <vt:lpstr>ТРАУМА СКЕЛЕТА АКСИЈАЛНИ</vt:lpstr>
      <vt:lpstr>ОСТЕОМИЈЕЛИТИС</vt:lpstr>
      <vt:lpstr>ОСТЕОМИЈЕЛИТИС  АКУТНИ</vt:lpstr>
      <vt:lpstr>ОСТЕОМИЈЕЛИТИС  АКУТНИ</vt:lpstr>
      <vt:lpstr>ОСТЕОМИЈЕЛИТИС  ХРОНИЧНИ</vt:lpstr>
      <vt:lpstr>Туберкулоза костију и зглобова</vt:lpstr>
      <vt:lpstr>АРТРИТИС</vt:lpstr>
      <vt:lpstr>АРТРИТИС</vt:lpstr>
      <vt:lpstr>АРТРИТИСИ  ОСТЕОАРТРИТИС</vt:lpstr>
      <vt:lpstr>АРТРИТИСИ  ОСТЕОАРТРИТИС</vt:lpstr>
      <vt:lpstr>АРТРИТИСИ  РЕУМАТОИДНИ АРТРИТИС</vt:lpstr>
      <vt:lpstr>PowerPoint Presentation</vt:lpstr>
      <vt:lpstr>АРТРИТИСИ  РЕУМАТОИДНИ АРТРИТИС</vt:lpstr>
      <vt:lpstr>   Реуматоидни артритис</vt:lpstr>
      <vt:lpstr>АРТРИТИСИ  ГИХТ</vt:lpstr>
      <vt:lpstr>БЕХТЕРЕВА БОЛЕСТ</vt:lpstr>
      <vt:lpstr>PowerPoint Presentation</vt:lpstr>
      <vt:lpstr>БЕХТЕРЕВА БОЛЕСТ</vt:lpstr>
      <vt:lpstr>                        ТУМОРИ КОСТИ</vt:lpstr>
      <vt:lpstr>ТУМОРИ КОСТИ</vt:lpstr>
      <vt:lpstr>PowerPoint Presentation</vt:lpstr>
      <vt:lpstr>ТУМОРИ КОСТИ</vt:lpstr>
      <vt:lpstr>OсТЕОМ</vt:lpstr>
      <vt:lpstr>PowerPoint Presentation</vt:lpstr>
      <vt:lpstr>Eностоза (insula compacta, bone island)</vt:lpstr>
      <vt:lpstr>ОСТЕOИД ОСТЕОМ</vt:lpstr>
      <vt:lpstr>ОСТЕOИД ОСТЕОМ</vt:lpstr>
      <vt:lpstr>НЕОСИФИСИРАЈУЋИ ФИБРОМ</vt:lpstr>
      <vt:lpstr>                НЕОСИФИСИРАЈУЋИ ФИБРОМ</vt:lpstr>
      <vt:lpstr>ТУМОРИ КОСТИ Остеосарком</vt:lpstr>
      <vt:lpstr>ТУМОРИ КОСТИ   ХОНДРОСАРКОМ</vt:lpstr>
      <vt:lpstr>ТУМОРИ КОСТИ  Јуингов сарком</vt:lpstr>
      <vt:lpstr>ТУМОРИ КОСТИ  ОСТЕОКЛАСТОМ</vt:lpstr>
      <vt:lpstr>ТУМОРИ КОСТИ МЕТАСТАЗЕ</vt:lpstr>
      <vt:lpstr>СЕКУНДАРНИ МАЛИГНИ ТУМОРИ -МЕТАСТАЗЕ</vt:lpstr>
      <vt:lpstr>СЕКУНДАРНИ МАЛИГНИ ТУМОРИ КОСТИ </vt:lpstr>
      <vt:lpstr>                    Метастазе</vt:lpstr>
      <vt:lpstr>МЕТАБОЛИЧКЕ БОЛЕСТИ КОСТИ</vt:lpstr>
      <vt:lpstr>МЕТАБОЛИЧКЕ БОЛЕСТИ КОСТИ  Остеопороза</vt:lpstr>
      <vt:lpstr>МЕТАБОЛИЧКЕ БОЛЕСТИ КОСТИ  Остеопороза</vt:lpstr>
      <vt:lpstr>МЕТАБОЛИЧКЕ БОЛЕСТИ КОСТИ  Остеомалација</vt:lpstr>
      <vt:lpstr>МЕТАБОЛИЧКЕ БОЛЕСТИ КОСТИ</vt:lpstr>
      <vt:lpstr>МЕТАБОЛИЧКЕ БОЛЕСТИ КОСТИ РАХИТИС </vt:lpstr>
      <vt:lpstr>МЕТАБОЛИЧКЕ БОЛЕСТИ КОСТИ  ПЕЏЕТОВА БОЛЕСТ</vt:lpstr>
      <vt:lpstr>ДЕГЕНЕРЕРАТИВНЕ ПРОМЕНЕ КИЧМЕ</vt:lpstr>
      <vt:lpstr>ДЕГЕНЕРЕРАТИВНЕ ПРОМЕНЕ КИЧМЕ</vt:lpstr>
      <vt:lpstr>ДЕГЕНЕРЕРАТИВНЕ ПРОМЕНЕ КИЧМЕ</vt:lpstr>
      <vt:lpstr> ДЕГЕНЕРАТИВНЕ ПРОМЕНЕ КИЧМЕ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User-PC</dc:creator>
  <cp:lastModifiedBy>Biljana Brkic</cp:lastModifiedBy>
  <cp:revision>102</cp:revision>
  <dcterms:created xsi:type="dcterms:W3CDTF">2022-06-29T09:05:48Z</dcterms:created>
  <dcterms:modified xsi:type="dcterms:W3CDTF">2024-08-30T11:39:04Z</dcterms:modified>
</cp:coreProperties>
</file>